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90" r:id="rId2"/>
    <p:sldId id="291" r:id="rId3"/>
    <p:sldId id="289" r:id="rId4"/>
    <p:sldId id="275" r:id="rId5"/>
    <p:sldId id="270" r:id="rId6"/>
    <p:sldId id="271" r:id="rId7"/>
    <p:sldId id="272" r:id="rId8"/>
    <p:sldId id="273" r:id="rId9"/>
    <p:sldId id="287" r:id="rId10"/>
    <p:sldId id="266" r:id="rId11"/>
    <p:sldId id="259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300" r:id="rId20"/>
    <p:sldId id="299" r:id="rId21"/>
    <p:sldId id="284" r:id="rId22"/>
    <p:sldId id="285" r:id="rId23"/>
    <p:sldId id="286" r:id="rId24"/>
    <p:sldId id="260" r:id="rId25"/>
  </p:sldIdLst>
  <p:sldSz cx="9144000" cy="5715000" type="screen16x10"/>
  <p:notesSz cx="6858000" cy="9144000"/>
  <p:defaultTextStyle>
    <a:defPPr>
      <a:defRPr lang="es-E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85" autoAdjust="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834" y="78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Hoja_de_c_lculo_de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Cobertura</c:v>
                </c:pt>
              </c:strCache>
            </c:strRef>
          </c:tx>
          <c:spPr>
            <a:solidFill>
              <a:srgbClr val="008000">
                <a:alpha val="40000"/>
              </a:srgbClr>
            </a:solidFill>
            <a:ln>
              <a:noFill/>
            </a:ln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i="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Hoja1!$A$2:$A$6</c:f>
              <c:strCache>
                <c:ptCount val="5"/>
                <c:pt idx="0">
                  <c:v>Afiliados al Seguro General Obligatorio</c:v>
                </c:pt>
                <c:pt idx="1">
                  <c:v>Pensionistas del Seguro General Obligatorio</c:v>
                </c:pt>
                <c:pt idx="2">
                  <c:v>Dependientes del Seguro General Obligatorio</c:v>
                </c:pt>
                <c:pt idx="3">
                  <c:v>Cobertura del Seguro Social Campesino (Afiliados, pensionistas y dependientes)</c:v>
                </c:pt>
                <c:pt idx="4">
                  <c:v>Beneficiarios de Riesgos del Trabajo</c:v>
                </c:pt>
              </c:strCache>
            </c:strRef>
          </c:cat>
          <c:val>
            <c:numRef>
              <c:f>Hoja1!$B$2:$B$6</c:f>
              <c:numCache>
                <c:formatCode>#,##0</c:formatCode>
                <c:ptCount val="5"/>
                <c:pt idx="0">
                  <c:v>3252640</c:v>
                </c:pt>
                <c:pt idx="1">
                  <c:v>456048</c:v>
                </c:pt>
                <c:pt idx="2">
                  <c:v>3447798.4</c:v>
                </c:pt>
                <c:pt idx="3">
                  <c:v>1168658</c:v>
                </c:pt>
                <c:pt idx="4">
                  <c:v>14354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3244768"/>
        <c:axId val="173245328"/>
      </c:barChart>
      <c:catAx>
        <c:axId val="1732447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 b="0" i="0" u="none" kern="1200" cap="all" spc="0" normalizeH="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es-EC"/>
          </a:p>
        </c:txPr>
        <c:crossAx val="173245328"/>
        <c:crosses val="autoZero"/>
        <c:auto val="1"/>
        <c:lblAlgn val="ctr"/>
        <c:lblOffset val="100"/>
        <c:noMultiLvlLbl val="0"/>
      </c:catAx>
      <c:valAx>
        <c:axId val="173245328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732447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>
          <a:solidFill>
            <a:schemeClr val="tx1">
              <a:lumMod val="65000"/>
              <a:lumOff val="35000"/>
            </a:schemeClr>
          </a:solidFill>
        </a:defRPr>
      </a:pPr>
      <a:endParaRPr lang="es-EC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066886101197698E-2"/>
          <c:y val="2.6858733012921999E-2"/>
          <c:w val="0.95160398983279004"/>
          <c:h val="0.819692695048963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Cobertura</c:v>
                </c:pt>
              </c:strCache>
            </c:strRef>
          </c:tx>
          <c:spPr>
            <a:solidFill>
              <a:srgbClr val="008000">
                <a:alpha val="40000"/>
              </a:srgbClr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i="0"/>
                </a:pPr>
                <a:endParaRPr lang="es-EC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Hoja1!$A$2:$A$5</c:f>
              <c:strCache>
                <c:ptCount val="4"/>
                <c:pt idx="0">
                  <c:v>Consulta Externa</c:v>
                </c:pt>
                <c:pt idx="1">
                  <c:v>Emergencias</c:v>
                </c:pt>
                <c:pt idx="2">
                  <c:v>Egresos Hospitalarios</c:v>
                </c:pt>
                <c:pt idx="3">
                  <c:v>Cirugías</c:v>
                </c:pt>
              </c:strCache>
            </c:strRef>
          </c:cat>
          <c:val>
            <c:numRef>
              <c:f>Hoja1!$B$2:$B$5</c:f>
              <c:numCache>
                <c:formatCode>#,##0</c:formatCode>
                <c:ptCount val="4"/>
                <c:pt idx="0">
                  <c:v>11484454</c:v>
                </c:pt>
                <c:pt idx="1">
                  <c:v>4614145</c:v>
                </c:pt>
                <c:pt idx="2">
                  <c:v>178665</c:v>
                </c:pt>
                <c:pt idx="3">
                  <c:v>185709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3247568"/>
        <c:axId val="173248128"/>
      </c:barChart>
      <c:catAx>
        <c:axId val="1732475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rgbClr val="595959"/>
            </a:solidFill>
          </a:ln>
        </c:spPr>
        <c:txPr>
          <a:bodyPr/>
          <a:lstStyle/>
          <a:p>
            <a:pPr>
              <a:defRPr sz="1100" cap="all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es-EC"/>
          </a:p>
        </c:txPr>
        <c:crossAx val="173248128"/>
        <c:crosses val="autoZero"/>
        <c:auto val="1"/>
        <c:lblAlgn val="ctr"/>
        <c:lblOffset val="100"/>
        <c:noMultiLvlLbl val="0"/>
      </c:catAx>
      <c:valAx>
        <c:axId val="173248128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73247568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50">
          <a:solidFill>
            <a:srgbClr val="595959"/>
          </a:solidFill>
        </a:defRPr>
      </a:pPr>
      <a:endParaRPr lang="es-EC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0.70591</cdr:x>
      <cdr:y>0.92801</cdr:y>
    </cdr:from>
    <cdr:to>
      <cdr:x>1</cdr:x>
      <cdr:y>1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6049367" y="4641379"/>
          <a:ext cx="252028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s-EC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F92BED-BF6B-4206-BDCB-247CA485AC09}" type="datetimeFigureOut">
              <a:rPr lang="es-EC" smtClean="0"/>
              <a:t>29/03/2018</a:t>
            </a:fld>
            <a:endParaRPr lang="es-EC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D30698-1E98-40D3-B808-43AA60F56C98}" type="slidenum">
              <a:rPr lang="es-EC" smtClean="0"/>
              <a:t>‹Nº›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754292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AF5BA-50FC-409B-84F2-FDA52E6F198C}" type="slidenum">
              <a:rPr lang="es-EC" smtClean="0"/>
              <a:t>5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72085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30698-1E98-40D3-B808-43AA60F56C98}" type="slidenum">
              <a:rPr lang="es-EC" smtClean="0"/>
              <a:t>6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918863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AF5BA-50FC-409B-84F2-FDA52E6F198C}" type="slidenum">
              <a:rPr lang="es-EC" smtClean="0"/>
              <a:t>9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596281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30698-1E98-40D3-B808-43AA60F56C98}" type="slidenum">
              <a:rPr lang="es-EC" smtClean="0"/>
              <a:t>11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48108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C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C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DF2E0-8F33-4278-A621-B2CB5BAB023E}" type="datetimeFigureOut">
              <a:rPr lang="es-ES"/>
              <a:pPr>
                <a:defRPr/>
              </a:pPr>
              <a:t>29/03/2018</a:t>
            </a:fld>
            <a:endParaRPr lang="es-EC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B555-F129-4D43-82DF-061BF0E99CC7}" type="slidenum">
              <a:rPr lang="es-EC"/>
              <a:pPr>
                <a:defRPr/>
              </a:pPr>
              <a:t>‹Nº›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656230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C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C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EC481-0843-47EA-BEB9-D5CEDAD75CD5}" type="datetimeFigureOut">
              <a:rPr lang="es-ES"/>
              <a:pPr>
                <a:defRPr/>
              </a:pPr>
              <a:t>29/03/2018</a:t>
            </a:fld>
            <a:endParaRPr lang="es-EC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1AE1F-7261-4E37-832F-45A4CF8B32DD}" type="slidenum">
              <a:rPr lang="es-EC"/>
              <a:pPr>
                <a:defRPr/>
              </a:pPr>
              <a:t>‹Nº›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4194555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C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163AB-1829-4434-87C1-B0380D7AB85F}" type="datetimeFigureOut">
              <a:rPr lang="es-ES"/>
              <a:pPr>
                <a:defRPr/>
              </a:pPr>
              <a:t>29/03/2018</a:t>
            </a:fld>
            <a:endParaRPr lang="es-EC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8188A-55CB-4B02-A0EB-EDF0BE399156}" type="slidenum">
              <a:rPr lang="es-EC"/>
              <a:pPr>
                <a:defRPr/>
              </a:pPr>
              <a:t>‹Nº›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335427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C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C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C"/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644C0-DC6A-4975-92E5-F68E932DB040}" type="datetimeFigureOut">
              <a:rPr lang="es-ES"/>
              <a:pPr>
                <a:defRPr/>
              </a:pPr>
              <a:t>29/03/2018</a:t>
            </a:fld>
            <a:endParaRPr lang="es-EC" dirty="0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 dirty="0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B9B46-C68E-4043-91DD-426D5E80E35F}" type="slidenum">
              <a:rPr lang="es-EC"/>
              <a:pPr>
                <a:defRPr/>
              </a:pPr>
              <a:t>‹Nº›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713378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C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C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C"/>
          </a:p>
        </p:txBody>
      </p:sp>
      <p:sp>
        <p:nvSpPr>
          <p:cNvPr id="7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243F0-8AEE-4D76-A939-BCE1EE86534A}" type="datetimeFigureOut">
              <a:rPr lang="es-ES"/>
              <a:pPr>
                <a:defRPr/>
              </a:pPr>
              <a:t>29/03/2018</a:t>
            </a:fld>
            <a:endParaRPr lang="es-EC" dirty="0"/>
          </a:p>
        </p:txBody>
      </p:sp>
      <p:sp>
        <p:nvSpPr>
          <p:cNvPr id="8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 dirty="0"/>
          </a:p>
        </p:txBody>
      </p:sp>
      <p:sp>
        <p:nvSpPr>
          <p:cNvPr id="9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25DB8-B46C-443B-9EBB-FC3E9018460A}" type="slidenum">
              <a:rPr lang="es-EC"/>
              <a:pPr>
                <a:defRPr/>
              </a:pPr>
              <a:t>‹Nº›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209500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0D95E-1599-42A5-8DD3-456B76F50385}" type="datetimeFigureOut">
              <a:rPr lang="es-ES"/>
              <a:pPr>
                <a:defRPr/>
              </a:pPr>
              <a:t>29/03/2018</a:t>
            </a:fld>
            <a:endParaRPr lang="es-EC" dirty="0"/>
          </a:p>
        </p:txBody>
      </p:sp>
      <p:sp>
        <p:nvSpPr>
          <p:cNvPr id="3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 dirty="0"/>
          </a:p>
        </p:txBody>
      </p:sp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5EF39-9239-4B8A-AD16-953D10EF6033}" type="slidenum">
              <a:rPr lang="es-EC"/>
              <a:pPr>
                <a:defRPr/>
              </a:pPr>
              <a:t>‹Nº›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825075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C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C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38D40-0961-46C5-A00F-BD1979531D9C}" type="datetimeFigureOut">
              <a:rPr lang="es-ES"/>
              <a:pPr>
                <a:defRPr/>
              </a:pPr>
              <a:t>29/03/2018</a:t>
            </a:fld>
            <a:endParaRPr lang="es-EC" dirty="0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 dirty="0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76CB7-804F-45FE-8B1E-EFAAD98E928C}" type="slidenum">
              <a:rPr lang="es-EC"/>
              <a:pPr>
                <a:defRPr/>
              </a:pPr>
              <a:t>‹Nº›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755991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C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C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C1120-D513-4D98-A7E9-88584EB5E5D9}" type="datetimeFigureOut">
              <a:rPr lang="es-ES"/>
              <a:pPr>
                <a:defRPr/>
              </a:pPr>
              <a:t>29/03/2018</a:t>
            </a:fld>
            <a:endParaRPr lang="es-EC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C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AE7F7-2559-4350-8BF2-3E78A3A63F19}" type="slidenum">
              <a:rPr lang="es-EC"/>
              <a:pPr>
                <a:defRPr/>
              </a:pPr>
              <a:t>‹Nº›</a:t>
            </a:fld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239835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título 1"/>
          <p:cNvSpPr>
            <a:spLocks noGrp="1"/>
          </p:cNvSpPr>
          <p:nvPr>
            <p:ph type="title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Clic para editar título</a:t>
            </a:r>
            <a:endParaRPr lang="es-EC" smtClean="0"/>
          </a:p>
        </p:txBody>
      </p:sp>
      <p:sp>
        <p:nvSpPr>
          <p:cNvPr id="1027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C" smtClean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B97722-7827-4B8D-9B31-A1655FCBA726}" type="datetimeFigureOut">
              <a:rPr lang="es-ES"/>
              <a:pPr>
                <a:defRPr/>
              </a:pPr>
              <a:t>29/03/2018</a:t>
            </a:fld>
            <a:endParaRPr lang="es-EC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C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5F0F05-70B8-4509-A7FD-0C903B8666EA}" type="slidenum">
              <a:rPr lang="es-EC"/>
              <a:pPr>
                <a:defRPr/>
              </a:pPr>
              <a:t>‹Nº›</a:t>
            </a:fld>
            <a:endParaRPr lang="es-EC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8" r:id="rId8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9.pn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48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056117" y="2455068"/>
            <a:ext cx="639177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200" b="1" spc="-15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RENDICIÓN DE CUENTAS</a:t>
            </a:r>
            <a:endParaRPr lang="es-ES" sz="4200" b="1" spc="-15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056117" y="1712504"/>
            <a:ext cx="1893095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s-ES" sz="6000" spc="-150" dirty="0" smtClean="0">
                <a:solidFill>
                  <a:schemeClr val="bg1">
                    <a:lumMod val="75000"/>
                  </a:schemeClr>
                </a:solidFill>
                <a:latin typeface="Helvetica"/>
              </a:rPr>
              <a:t>2017</a:t>
            </a:r>
            <a:endParaRPr lang="es-ES" sz="6000" spc="-150" dirty="0">
              <a:solidFill>
                <a:schemeClr val="bg1">
                  <a:lumMod val="75000"/>
                </a:schemeClr>
              </a:solidFill>
              <a:latin typeface="Helvetica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2056118" y="3856876"/>
            <a:ext cx="66641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500" spc="300" dirty="0" smtClean="0">
                <a:solidFill>
                  <a:schemeClr val="bg1"/>
                </a:solidFill>
                <a:latin typeface="Helvetica"/>
              </a:rPr>
              <a:t>INSTITUTO ECUATORIANO DE SEGURIDAD SOCIAL</a:t>
            </a:r>
            <a:endParaRPr lang="es-ES" sz="1500" spc="300" dirty="0">
              <a:solidFill>
                <a:schemeClr val="bg1"/>
              </a:solidFill>
              <a:latin typeface="Helvetica"/>
            </a:endParaRPr>
          </a:p>
        </p:txBody>
      </p:sp>
      <p:pic>
        <p:nvPicPr>
          <p:cNvPr id="5" name="Imagen 4" descr="LOGO-IESS-VERTICAL-MAS-LINEA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483"/>
          <a:stretch/>
        </p:blipFill>
        <p:spPr>
          <a:xfrm>
            <a:off x="944829" y="1655290"/>
            <a:ext cx="862574" cy="1910336"/>
          </a:xfrm>
          <a:prstGeom prst="rect">
            <a:avLst/>
          </a:prstGeom>
        </p:spPr>
      </p:pic>
      <p:pic>
        <p:nvPicPr>
          <p:cNvPr id="6" name="Imagen 5" descr="LOGO-IESS-VERTICAL-MAS-LINEA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5" y="1732850"/>
            <a:ext cx="125818" cy="181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20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s-E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EJECUCIÓN PROGRAMÁTICA PRESUPUESTARIA</a:t>
            </a:r>
          </a:p>
          <a:p>
            <a:pPr algn="r" fontAlgn="auto">
              <a:lnSpc>
                <a:spcPct val="90000"/>
              </a:lnSpc>
              <a:spcAft>
                <a:spcPts val="0"/>
              </a:spcAft>
              <a:defRPr/>
            </a:pPr>
            <a:endParaRPr lang="es-ES" sz="3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79588" y="11306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graphicFrame>
        <p:nvGraphicFramePr>
          <p:cNvPr id="13" name="4 Marcador de contenido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18294109"/>
              </p:ext>
            </p:extLst>
          </p:nvPr>
        </p:nvGraphicFramePr>
        <p:xfrm>
          <a:off x="1032499" y="1934731"/>
          <a:ext cx="7694628" cy="31993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555"/>
                <a:gridCol w="1909663"/>
                <a:gridCol w="1900527"/>
                <a:gridCol w="1115883"/>
              </a:tblGrid>
              <a:tr h="44994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 smtClean="0">
                          <a:effectLst/>
                        </a:rPr>
                        <a:t>ÁREAS, </a:t>
                      </a:r>
                      <a:r>
                        <a:rPr lang="es-EC" sz="1200" u="none" strike="noStrike" dirty="0">
                          <a:effectLst/>
                        </a:rPr>
                        <a:t>PROGRAMAS Y PROYECTOS</a:t>
                      </a:r>
                      <a:endParaRPr lang="es-EC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8000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PRESUPUESTO CODIFICADO</a:t>
                      </a:r>
                      <a:endParaRPr lang="es-EC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8000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PRESUPUESTO EJECUTADO</a:t>
                      </a:r>
                      <a:endParaRPr lang="es-EC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8000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u="none" strike="noStrike" dirty="0">
                          <a:effectLst/>
                        </a:rPr>
                        <a:t>% </a:t>
                      </a:r>
                      <a:r>
                        <a:rPr lang="es-EC" sz="1200" u="none" strike="noStrike" dirty="0" smtClean="0">
                          <a:effectLst/>
                        </a:rPr>
                        <a:t>EJECUCIÓN</a:t>
                      </a:r>
                      <a:endParaRPr lang="es-EC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8000">
                        <a:alpha val="70000"/>
                      </a:srgbClr>
                    </a:solidFill>
                  </a:tcPr>
                </a:tc>
              </a:tr>
              <a:tr h="392775">
                <a:tc>
                  <a:txBody>
                    <a:bodyPr/>
                    <a:lstStyle/>
                    <a:p>
                      <a:pPr marL="108000" lvl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100" u="none" strike="noStrike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 Administradora Dirección General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000" algn="r" fontAlgn="ctr">
                        <a:spcAft>
                          <a:spcPts val="0"/>
                        </a:spcAft>
                      </a:pPr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181.126.317,00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000" algn="r" fontAlgn="ctr"/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109.601.708,94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60,5%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392775">
                <a:tc>
                  <a:txBody>
                    <a:bodyPr/>
                    <a:lstStyle/>
                    <a:p>
                      <a:pPr marL="108000" lvl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100" u="none" strike="noStrike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Seguro General de Salud Individual y Familiar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000" algn="r" fontAlgn="ctr">
                        <a:spcAft>
                          <a:spcPts val="0"/>
                        </a:spcAft>
                      </a:pPr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2.914.380.270,00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000" algn="r" fontAlgn="ctr"/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2.009.848.531,17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69,0%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392775">
                <a:tc>
                  <a:txBody>
                    <a:bodyPr/>
                    <a:lstStyle/>
                    <a:p>
                      <a:pPr marL="108000" lvl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100" u="none" strike="noStrike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Sistema de Pensiones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000" algn="r" fontAlgn="ctr">
                        <a:spcAft>
                          <a:spcPts val="0"/>
                        </a:spcAft>
                      </a:pPr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4.247.815.903,00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000" algn="r" fontAlgn="ctr"/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4.200.305.995,09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98,9%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392775">
                <a:tc>
                  <a:txBody>
                    <a:bodyPr/>
                    <a:lstStyle/>
                    <a:p>
                      <a:pPr marL="108000" lvl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100" u="none" strike="noStrike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Seguro Social Campesino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000" algn="r" fontAlgn="ctr">
                        <a:spcAft>
                          <a:spcPts val="0"/>
                        </a:spcAft>
                      </a:pPr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460.440.142,00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000" algn="r" fontAlgn="ctr"/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228.644.792,28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49,7%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392775">
                <a:tc>
                  <a:txBody>
                    <a:bodyPr/>
                    <a:lstStyle/>
                    <a:p>
                      <a:pPr marL="108000" lvl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100" u="none" strike="noStrike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Seguro General de Riesgos del Trabajo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000" algn="r" fontAlgn="ctr">
                        <a:spcAft>
                          <a:spcPts val="0"/>
                        </a:spcAft>
                      </a:pPr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142.932.328,00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000" algn="r" fontAlgn="ctr"/>
                      <a:r>
                        <a:rPr lang="es-EC" sz="110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137.951.004,13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96,5%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392775">
                <a:tc>
                  <a:txBody>
                    <a:bodyPr/>
                    <a:lstStyle/>
                    <a:p>
                      <a:pPr marL="108000" lvl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C" sz="110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Seguro de Desempleo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000" algn="r" fontAlgn="ctr">
                        <a:spcAft>
                          <a:spcPts val="0"/>
                        </a:spcAft>
                      </a:pPr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226.955.821,00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000" algn="r" fontAlgn="ctr"/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34.664.110,28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15,3%</a:t>
                      </a:r>
                      <a:endParaRPr lang="es-EC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392775">
                <a:tc>
                  <a:txBody>
                    <a:bodyPr/>
                    <a:lstStyle/>
                    <a:p>
                      <a:pPr marL="36000" algn="r" fontAlgn="ctr"/>
                      <a:r>
                        <a:rPr lang="es-EC" sz="1400" b="1" i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</a:rPr>
                        <a:t>TOTAL</a:t>
                      </a:r>
                      <a:endParaRPr lang="es-EC" sz="14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000" algn="r" fontAlgn="ctr">
                        <a:spcAft>
                          <a:spcPts val="0"/>
                        </a:spcAft>
                      </a:pPr>
                      <a:r>
                        <a:rPr lang="es-EC" sz="1400" b="1" i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8.173.650.781,00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000" algn="r" fontAlgn="ctr"/>
                      <a:r>
                        <a:rPr lang="es-EC" sz="1400" b="1" i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6.721.016.141,89</a:t>
                      </a:r>
                      <a:endParaRPr lang="es-EC" sz="14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i="0" u="none" strike="noStrike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82,2%</a:t>
                      </a:r>
                      <a:endParaRPr lang="es-EC" sz="140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13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s-E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PROCESOS DE CONTRATACIÓN</a:t>
            </a:r>
          </a:p>
          <a:p>
            <a:pPr algn="r" fontAlgn="auto">
              <a:lnSpc>
                <a:spcPct val="90000"/>
              </a:lnSpc>
              <a:spcAft>
                <a:spcPts val="0"/>
              </a:spcAft>
              <a:defRPr/>
            </a:pPr>
            <a:endParaRPr lang="es-ES" sz="3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graphicFrame>
        <p:nvGraphicFramePr>
          <p:cNvPr id="13" name="4 Marcador de contenido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43115023"/>
              </p:ext>
            </p:extLst>
          </p:nvPr>
        </p:nvGraphicFramePr>
        <p:xfrm>
          <a:off x="1529211" y="1688334"/>
          <a:ext cx="6590040" cy="3816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835"/>
                <a:gridCol w="1453026"/>
                <a:gridCol w="1824179"/>
              </a:tblGrid>
              <a:tr h="283238">
                <a:tc>
                  <a:txBody>
                    <a:bodyPr/>
                    <a:lstStyle/>
                    <a:p>
                      <a:pPr marL="419577" lvl="1" algn="l" defTabSz="914400" rtl="0" eaLnBrk="1" fontAlgn="ctr" latinLnBrk="0" hangingPunct="1"/>
                      <a:r>
                        <a:rPr lang="es-EC" sz="12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TIPO DE CONTRATACIÓN</a:t>
                      </a:r>
                      <a:endParaRPr lang="es-EC" sz="12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1" marR="4611" marT="4163" marB="0" anchor="ctr">
                    <a:solidFill>
                      <a:srgbClr val="008000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2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NÚMERO TOTAL </a:t>
                      </a:r>
                      <a:endParaRPr lang="es-EC" sz="12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1" marR="4611" marT="4163" marB="0" anchor="ctr">
                    <a:solidFill>
                      <a:srgbClr val="008000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2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VALOR TOTAL </a:t>
                      </a:r>
                      <a:endParaRPr lang="es-EC" sz="12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1" marR="4611" marT="4163" marB="0" anchor="ctr">
                    <a:solidFill>
                      <a:srgbClr val="008000">
                        <a:alpha val="70000"/>
                      </a:srgbClr>
                    </a:solidFill>
                  </a:tcPr>
                </a:tc>
              </a:tr>
              <a:tr h="233629">
                <a:tc>
                  <a:txBody>
                    <a:bodyPr/>
                    <a:lstStyle/>
                    <a:p>
                      <a:pPr marL="419577" lvl="1" algn="l" defTabSz="914400" rtl="0" eaLnBrk="1" fontAlgn="ctr" latinLnBrk="0" hangingPunct="1"/>
                      <a:r>
                        <a:rPr lang="es-EC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Ínfima Cuantía</a:t>
                      </a:r>
                    </a:p>
                  </a:txBody>
                  <a:tcPr marL="4611" marR="4611" marT="41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20.923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147.389.573,93</a:t>
                      </a:r>
                    </a:p>
                  </a:txBody>
                  <a:tcPr marL="7620" marR="7620" marT="7620" marB="0" anchor="ctr"/>
                </a:tc>
              </a:tr>
              <a:tr h="233629">
                <a:tc>
                  <a:txBody>
                    <a:bodyPr/>
                    <a:lstStyle/>
                    <a:p>
                      <a:pPr marL="419577" lvl="1" algn="l" defTabSz="914400" rtl="0" eaLnBrk="1" fontAlgn="ctr" latinLnBrk="0" hangingPunct="1"/>
                      <a:r>
                        <a:rPr lang="es-EC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Publicación</a:t>
                      </a:r>
                    </a:p>
                  </a:txBody>
                  <a:tcPr marL="4611" marR="4611" marT="41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110.142,28</a:t>
                      </a:r>
                    </a:p>
                  </a:txBody>
                  <a:tcPr marL="7620" marR="7620" marT="7620" marB="0" anchor="ctr"/>
                </a:tc>
              </a:tr>
              <a:tr h="262292">
                <a:tc>
                  <a:txBody>
                    <a:bodyPr/>
                    <a:lstStyle/>
                    <a:p>
                      <a:pPr marL="419577" lvl="1" algn="l" defTabSz="914400" rtl="0" eaLnBrk="1" fontAlgn="ctr" latinLnBrk="0" hangingPunct="1"/>
                      <a:r>
                        <a:rPr lang="es-EC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Subasta Inversa Electrónica</a:t>
                      </a:r>
                    </a:p>
                  </a:txBody>
                  <a:tcPr marL="4611" marR="4611" marT="41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45.349.316,21</a:t>
                      </a:r>
                    </a:p>
                  </a:txBody>
                  <a:tcPr marL="7620" marR="7620" marT="7620" marB="0" anchor="ctr"/>
                </a:tc>
              </a:tr>
              <a:tr h="233629">
                <a:tc>
                  <a:txBody>
                    <a:bodyPr/>
                    <a:lstStyle/>
                    <a:p>
                      <a:pPr marL="419577" lvl="1" algn="l" defTabSz="914400" rtl="0" eaLnBrk="1" fontAlgn="ctr" latinLnBrk="0" hangingPunct="1"/>
                      <a:r>
                        <a:rPr lang="es-EC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Procesos de Declaratoria de Emergencia</a:t>
                      </a:r>
                    </a:p>
                  </a:txBody>
                  <a:tcPr marL="4611" marR="4611" marT="41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817.286,47</a:t>
                      </a:r>
                    </a:p>
                  </a:txBody>
                  <a:tcPr marL="7620" marR="7620" marT="7620" marB="0" anchor="ctr"/>
                </a:tc>
              </a:tr>
              <a:tr h="233629">
                <a:tc>
                  <a:txBody>
                    <a:bodyPr/>
                    <a:lstStyle/>
                    <a:p>
                      <a:pPr marL="419577" lvl="1" algn="l" defTabSz="914400" rtl="0" eaLnBrk="1" fontAlgn="ctr" latinLnBrk="0" hangingPunct="1"/>
                      <a:r>
                        <a:rPr lang="es-EC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Contratación Directa</a:t>
                      </a:r>
                    </a:p>
                  </a:txBody>
                  <a:tcPr marL="4611" marR="4611" marT="41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68.756,58</a:t>
                      </a:r>
                    </a:p>
                  </a:txBody>
                  <a:tcPr marL="7620" marR="7620" marT="7620" marB="0" anchor="ctr"/>
                </a:tc>
              </a:tr>
              <a:tr h="233629">
                <a:tc>
                  <a:txBody>
                    <a:bodyPr/>
                    <a:lstStyle/>
                    <a:p>
                      <a:pPr marL="419577" lvl="1" algn="l" defTabSz="914400" rtl="0" eaLnBrk="1" fontAlgn="ctr" latinLnBrk="0" hangingPunct="1"/>
                      <a:r>
                        <a:rPr lang="es-EC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Menor Cuantía</a:t>
                      </a:r>
                    </a:p>
                  </a:txBody>
                  <a:tcPr marL="4611" marR="4611" marT="41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889.113,80</a:t>
                      </a:r>
                    </a:p>
                  </a:txBody>
                  <a:tcPr marL="7620" marR="7620" marT="7620" marB="0" anchor="ctr"/>
                </a:tc>
              </a:tr>
              <a:tr h="233629">
                <a:tc>
                  <a:txBody>
                    <a:bodyPr/>
                    <a:lstStyle/>
                    <a:p>
                      <a:pPr marL="419577" lvl="1" algn="l" defTabSz="914400" rtl="0" eaLnBrk="1" fontAlgn="ctr" latinLnBrk="0" hangingPunct="1"/>
                      <a:r>
                        <a:rPr lang="es-EC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Lista corta</a:t>
                      </a:r>
                    </a:p>
                  </a:txBody>
                  <a:tcPr marL="4611" marR="4611" marT="41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573.423,00</a:t>
                      </a:r>
                    </a:p>
                  </a:txBody>
                  <a:tcPr marL="7620" marR="7620" marT="7620" marB="0" anchor="ctr"/>
                </a:tc>
              </a:tr>
              <a:tr h="233629">
                <a:tc>
                  <a:txBody>
                    <a:bodyPr/>
                    <a:lstStyle/>
                    <a:p>
                      <a:pPr marL="419577" lvl="1" algn="l" defTabSz="914400" rtl="0" eaLnBrk="1" fontAlgn="ctr" latinLnBrk="0" hangingPunct="1"/>
                      <a:r>
                        <a:rPr lang="es-EC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Terminación Unilateral</a:t>
                      </a:r>
                    </a:p>
                  </a:txBody>
                  <a:tcPr marL="4611" marR="4611" marT="41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190.914,23</a:t>
                      </a:r>
                    </a:p>
                  </a:txBody>
                  <a:tcPr marL="7620" marR="7620" marT="7620" marB="0" anchor="ctr"/>
                </a:tc>
              </a:tr>
              <a:tr h="233629">
                <a:tc>
                  <a:txBody>
                    <a:bodyPr/>
                    <a:lstStyle/>
                    <a:p>
                      <a:pPr marL="419577" lvl="1" algn="l" defTabSz="914400" rtl="0" eaLnBrk="1" fontAlgn="ctr" latinLnBrk="0" hangingPunct="1"/>
                      <a:r>
                        <a:rPr lang="es-EC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Consultoría</a:t>
                      </a:r>
                    </a:p>
                  </a:txBody>
                  <a:tcPr marL="4611" marR="4611" marT="41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11.875,00</a:t>
                      </a:r>
                    </a:p>
                  </a:txBody>
                  <a:tcPr marL="7620" marR="7620" marT="7620" marB="0" anchor="ctr"/>
                </a:tc>
              </a:tr>
              <a:tr h="233629">
                <a:tc>
                  <a:txBody>
                    <a:bodyPr/>
                    <a:lstStyle/>
                    <a:p>
                      <a:pPr marL="419577" lvl="1" algn="l" defTabSz="914400" rtl="0" eaLnBrk="1" fontAlgn="ctr" latinLnBrk="0" hangingPunct="1"/>
                      <a:r>
                        <a:rPr lang="es-EC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Régimen Especial</a:t>
                      </a:r>
                    </a:p>
                  </a:txBody>
                  <a:tcPr marL="4611" marR="4611" marT="41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26.704.217,74</a:t>
                      </a:r>
                    </a:p>
                  </a:txBody>
                  <a:tcPr marL="7620" marR="7620" marT="7620" marB="0" anchor="ctr"/>
                </a:tc>
              </a:tr>
              <a:tr h="233629">
                <a:tc>
                  <a:txBody>
                    <a:bodyPr/>
                    <a:lstStyle/>
                    <a:p>
                      <a:pPr marL="419577" lvl="1" algn="l" defTabSz="914400" rtl="0" eaLnBrk="1" fontAlgn="ctr" latinLnBrk="0" hangingPunct="1"/>
                      <a:r>
                        <a:rPr lang="es-EC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Catálogo Electrónico</a:t>
                      </a:r>
                    </a:p>
                  </a:txBody>
                  <a:tcPr marL="4611" marR="4611" marT="41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19.248</a:t>
                      </a:r>
                      <a:endParaRPr lang="es-EC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63.882.775,30</a:t>
                      </a:r>
                    </a:p>
                  </a:txBody>
                  <a:tcPr marL="7620" marR="7620" marT="7620" marB="0" anchor="ctr"/>
                </a:tc>
              </a:tr>
              <a:tr h="233629">
                <a:tc>
                  <a:txBody>
                    <a:bodyPr/>
                    <a:lstStyle/>
                    <a:p>
                      <a:pPr marL="419577" lvl="1" algn="l" defTabSz="914400" rtl="0" eaLnBrk="1" fontAlgn="ctr" latinLnBrk="0" hangingPunct="1"/>
                      <a:r>
                        <a:rPr lang="es-EC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Cotización</a:t>
                      </a:r>
                    </a:p>
                  </a:txBody>
                  <a:tcPr marL="4611" marR="4611" marT="41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73.470,00</a:t>
                      </a:r>
                    </a:p>
                  </a:txBody>
                  <a:tcPr marL="7620" marR="7620" marT="7620" marB="0" anchor="ctr"/>
                </a:tc>
              </a:tr>
              <a:tr h="233629">
                <a:tc>
                  <a:txBody>
                    <a:bodyPr/>
                    <a:lstStyle/>
                    <a:p>
                      <a:pPr marL="419577" lvl="1" algn="l" defTabSz="914400" rtl="0" eaLnBrk="1" fontAlgn="ctr" latinLnBrk="0" hangingPunct="1"/>
                      <a:r>
                        <a:rPr lang="es-EC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Ferias Inclusivas</a:t>
                      </a:r>
                    </a:p>
                  </a:txBody>
                  <a:tcPr marL="4611" marR="4611" marT="41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311.242,41</a:t>
                      </a:r>
                    </a:p>
                  </a:txBody>
                  <a:tcPr marL="7620" marR="7620" marT="7620" marB="0" anchor="ctr"/>
                </a:tc>
              </a:tr>
              <a:tr h="233629">
                <a:tc>
                  <a:txBody>
                    <a:bodyPr/>
                    <a:lstStyle/>
                    <a:p>
                      <a:pPr marL="419577" lvl="1" algn="l" defTabSz="914400" rtl="0" eaLnBrk="1" fontAlgn="ctr" latinLnBrk="0" hangingPunct="1"/>
                      <a:r>
                        <a:rPr lang="es-EC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Otras</a:t>
                      </a:r>
                    </a:p>
                  </a:txBody>
                  <a:tcPr marL="4611" marR="4611" marT="4163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75.012,81</a:t>
                      </a:r>
                    </a:p>
                  </a:txBody>
                  <a:tcPr marL="7620" marR="7620" marT="7620" marB="0" anchor="ctr"/>
                </a:tc>
              </a:tr>
              <a:tr h="233629">
                <a:tc>
                  <a:txBody>
                    <a:bodyPr/>
                    <a:lstStyle/>
                    <a:p>
                      <a:pPr marL="419577" lvl="1" algn="l" defTabSz="914400" rtl="0" eaLnBrk="1" fontAlgn="ctr" latinLnBrk="0" hangingPunct="1"/>
                      <a:r>
                        <a:rPr lang="es-EC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endParaRPr lang="es-EC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1" marR="4611" marT="41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41.791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286.447.119,76</a:t>
                      </a: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sp>
        <p:nvSpPr>
          <p:cNvPr id="14" name="Rectángulo 13"/>
          <p:cNvSpPr/>
          <p:nvPr/>
        </p:nvSpPr>
        <p:spPr>
          <a:xfrm>
            <a:off x="1587924" y="1284256"/>
            <a:ext cx="6337517" cy="3385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600" b="1" i="1" cap="all" dirty="0">
                <a:solidFill>
                  <a:srgbClr val="008000"/>
                </a:solidFill>
                <a:latin typeface="Helvetica"/>
                <a:cs typeface="+mn-cs"/>
              </a:rPr>
              <a:t>COMPRAS PÚBLICAS DE BIENES Y SERVICIOS FINALIZADOS</a:t>
            </a:r>
            <a:endParaRPr lang="es-EC" sz="1600" b="1" i="1" dirty="0">
              <a:solidFill>
                <a:srgbClr val="008000"/>
              </a:solidFill>
              <a:latin typeface="+mn-lt"/>
              <a:cs typeface="+mn-cs"/>
            </a:endParaRPr>
          </a:p>
        </p:txBody>
      </p:sp>
      <p:pic>
        <p:nvPicPr>
          <p:cNvPr id="5203" name="Imagen 14" descr="bullet-Contenido-RC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5149" y="1317650"/>
            <a:ext cx="322775" cy="3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n 21" descr="Paquiestancia-ppt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616" y="2028345"/>
            <a:ext cx="5397520" cy="2866035"/>
          </a:xfrm>
          <a:prstGeom prst="rect">
            <a:avLst/>
          </a:prstGeom>
        </p:spPr>
      </p:pic>
      <p:sp>
        <p:nvSpPr>
          <p:cNvPr id="15" name="CuadroTexto 14"/>
          <p:cNvSpPr txBox="1"/>
          <p:nvPr/>
        </p:nvSpPr>
        <p:spPr>
          <a:xfrm>
            <a:off x="2320837" y="1376658"/>
            <a:ext cx="6561406" cy="54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s-EC" dirty="0" smtClean="0">
                <a:solidFill>
                  <a:srgbClr val="008000"/>
                </a:solidFill>
              </a:rPr>
              <a:t>Inauguración de 12 </a:t>
            </a:r>
            <a:r>
              <a:rPr lang="es-ES_tradnl" dirty="0">
                <a:solidFill>
                  <a:srgbClr val="008000"/>
                </a:solidFill>
              </a:rPr>
              <a:t>C</a:t>
            </a:r>
            <a:r>
              <a:rPr lang="es-ES_tradnl" dirty="0" smtClean="0">
                <a:solidFill>
                  <a:srgbClr val="008000"/>
                </a:solidFill>
              </a:rPr>
              <a:t>entros Médicos</a:t>
            </a:r>
          </a:p>
          <a:p>
            <a:pPr>
              <a:lnSpc>
                <a:spcPct val="80000"/>
              </a:lnSpc>
            </a:pPr>
            <a:r>
              <a:rPr lang="es-ES_tradnl" dirty="0" smtClean="0">
                <a:solidFill>
                  <a:srgbClr val="008000"/>
                </a:solidFill>
              </a:rPr>
              <a:t>del </a:t>
            </a:r>
            <a:r>
              <a:rPr lang="es-ES_tradnl" dirty="0">
                <a:solidFill>
                  <a:srgbClr val="008000"/>
                </a:solidFill>
              </a:rPr>
              <a:t>S</a:t>
            </a:r>
            <a:r>
              <a:rPr lang="es-ES_tradnl" dirty="0" smtClean="0">
                <a:solidFill>
                  <a:srgbClr val="008000"/>
                </a:solidFill>
              </a:rPr>
              <a:t>eguro </a:t>
            </a:r>
            <a:r>
              <a:rPr lang="es-ES_tradnl" dirty="0">
                <a:solidFill>
                  <a:srgbClr val="008000"/>
                </a:solidFill>
              </a:rPr>
              <a:t>S</a:t>
            </a:r>
            <a:r>
              <a:rPr lang="es-ES_tradnl" dirty="0" smtClean="0">
                <a:solidFill>
                  <a:srgbClr val="008000"/>
                </a:solidFill>
              </a:rPr>
              <a:t>ocial </a:t>
            </a:r>
            <a:r>
              <a:rPr lang="es-ES_tradnl" dirty="0">
                <a:solidFill>
                  <a:srgbClr val="008000"/>
                </a:solidFill>
              </a:rPr>
              <a:t>C</a:t>
            </a:r>
            <a:r>
              <a:rPr lang="es-ES_tradnl" dirty="0" smtClean="0">
                <a:solidFill>
                  <a:srgbClr val="008000"/>
                </a:solidFill>
              </a:rPr>
              <a:t>ampesino, repotenciados.</a:t>
            </a:r>
            <a:endParaRPr lang="es-ES_tradnl" dirty="0">
              <a:solidFill>
                <a:srgbClr val="008000"/>
              </a:solidFill>
            </a:endParaRPr>
          </a:p>
        </p:txBody>
      </p:sp>
      <p:sp>
        <p:nvSpPr>
          <p:cNvPr id="71" name="Título 1"/>
          <p:cNvSpPr txBox="1">
            <a:spLocks/>
          </p:cNvSpPr>
          <p:nvPr/>
        </p:nvSpPr>
        <p:spPr>
          <a:xfrm>
            <a:off x="1560513" y="310647"/>
            <a:ext cx="6577012" cy="425953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s-E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LOGROS SEGURO SOCIAL CAMPESINO</a:t>
            </a:r>
            <a:endParaRPr lang="es-ES" sz="24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73" name="Rectángulo 72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pic>
        <p:nvPicPr>
          <p:cNvPr id="75" name="Imagen 74" descr="WhatsApp Image 2017-02-01 at 09.31.39.jpe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8084" y="3610022"/>
            <a:ext cx="2632432" cy="1284358"/>
          </a:xfrm>
          <a:prstGeom prst="rect">
            <a:avLst/>
          </a:prstGeom>
        </p:spPr>
      </p:pic>
      <p:sp>
        <p:nvSpPr>
          <p:cNvPr id="84" name="CuadroTexto 83"/>
          <p:cNvSpPr txBox="1"/>
          <p:nvPr/>
        </p:nvSpPr>
        <p:spPr>
          <a:xfrm>
            <a:off x="1204077" y="4987000"/>
            <a:ext cx="7760398" cy="586380"/>
          </a:xfrm>
          <a:prstGeom prst="rect">
            <a:avLst/>
          </a:prstGeom>
        </p:spPr>
        <p:txBody>
          <a:bodyPr lIns="83916" tIns="41957" rIns="83916" bIns="41957"/>
          <a:lstStyle>
            <a:defPPr>
              <a:defRPr lang="es-ES"/>
            </a:defPPr>
            <a:lvl1pPr marL="0" indent="0" algn="r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/>
              <a:buNone/>
              <a:defRPr sz="2800" i="1" spc="-134">
                <a:solidFill>
                  <a:schemeClr val="tx1">
                    <a:lumMod val="65000"/>
                    <a:lumOff val="35000"/>
                  </a:schemeClr>
                </a:solidFill>
                <a:latin typeface="Helvetica"/>
                <a:cs typeface="Helvetica"/>
              </a:defRPr>
            </a:lvl1pPr>
            <a:lvl2pPr indent="0" algn="ctr" eaLnBrk="1" latinLnBrk="0" hangingPunct="1">
              <a:spcBef>
                <a:spcPct val="2000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2pPr>
            <a:lvl3pPr indent="0" algn="ctr" eaLnBrk="1" latinLnBrk="0" hangingPunct="1">
              <a:spcBef>
                <a:spcPct val="2000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3pPr>
            <a:lvl4pPr indent="0" algn="ctr" eaLnBrk="1" latinLnBrk="0" hangingPunct="1">
              <a:spcBef>
                <a:spcPct val="2000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4pPr>
            <a:lvl5pPr indent="0" algn="ctr" eaLnBrk="1" latinLnBrk="0" hangingPunct="1">
              <a:spcBef>
                <a:spcPct val="2000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5pPr>
            <a:lvl6pPr indent="0" algn="ctr" defTabSz="457200">
              <a:spcBef>
                <a:spcPct val="2000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6pPr>
            <a:lvl7pPr indent="0" algn="ctr" defTabSz="457200">
              <a:spcBef>
                <a:spcPct val="2000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7pPr>
            <a:lvl8pPr indent="0" algn="ctr" defTabSz="457200">
              <a:spcBef>
                <a:spcPct val="2000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8pPr>
            <a:lvl9pPr indent="0" algn="ctr" defTabSz="457200">
              <a:spcBef>
                <a:spcPct val="2000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s-ES" sz="1800" b="1" i="0" spc="0" dirty="0" smtClean="0">
                <a:solidFill>
                  <a:srgbClr val="008000"/>
                </a:solidFill>
                <a:latin typeface="+mj-lt"/>
              </a:rPr>
              <a:t>P</a:t>
            </a:r>
            <a:r>
              <a:rPr lang="es-EC" sz="1800" b="1" i="0" spc="0" dirty="0" smtClean="0">
                <a:solidFill>
                  <a:srgbClr val="008000"/>
                </a:solidFill>
                <a:latin typeface="+mj-lt"/>
              </a:rPr>
              <a:t>rovincias beneficiadas:</a:t>
            </a:r>
            <a:r>
              <a:rPr lang="es-EC" sz="1600" i="0" spc="0" dirty="0" smtClean="0">
                <a:solidFill>
                  <a:srgbClr val="008000"/>
                </a:solidFill>
                <a:latin typeface="+mj-lt"/>
              </a:rPr>
              <a:t/>
            </a:r>
            <a:br>
              <a:rPr lang="es-EC" sz="1600" i="0" spc="0" dirty="0" smtClean="0">
                <a:solidFill>
                  <a:srgbClr val="008000"/>
                </a:solidFill>
                <a:latin typeface="+mj-lt"/>
              </a:rPr>
            </a:br>
            <a:r>
              <a:rPr lang="es-EC" sz="1600" i="0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Cañar, Chimborazo, El Oro, Imbabura, Los Ríos, Manabí, Morona Santiago y Pichincha. </a:t>
            </a:r>
            <a:endParaRPr lang="es-EC" sz="1600" i="0" spc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4" name="Imagen 3" descr="PRESION-(WEB)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8084" y="2046619"/>
            <a:ext cx="2632432" cy="1532392"/>
          </a:xfrm>
          <a:prstGeom prst="rect">
            <a:avLst/>
          </a:prstGeom>
        </p:spPr>
      </p:pic>
      <p:pic>
        <p:nvPicPr>
          <p:cNvPr id="85" name="Imagen 14" descr="bullet-Contenido-RC2017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710" y="1396422"/>
            <a:ext cx="322775" cy="3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Imagen 85" descr="BULLET2(VERDE)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413" y="5086235"/>
            <a:ext cx="287664" cy="28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58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LOGROS SEGURO GENERAL</a:t>
            </a:r>
          </a:p>
          <a:p>
            <a:pPr algn="r" fontAlgn="auto">
              <a:spcAft>
                <a:spcPts val="0"/>
              </a:spcAft>
              <a:defRPr/>
            </a:pPr>
            <a:endParaRPr lang="es-E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pic>
        <p:nvPicPr>
          <p:cNvPr id="7" name="Imagen 6" descr="FOTO FINAL OK AÉREA MACHALA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6301" y="1994341"/>
            <a:ext cx="3802485" cy="2166810"/>
          </a:xfrm>
          <a:prstGeom prst="rect">
            <a:avLst/>
          </a:prstGeom>
        </p:spPr>
      </p:pic>
      <p:pic>
        <p:nvPicPr>
          <p:cNvPr id="8" name="Imagen 7" descr="Fachada-Hospital-de-Machala-IESS-semiperfil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991"/>
          <a:stretch/>
        </p:blipFill>
        <p:spPr>
          <a:xfrm>
            <a:off x="4881699" y="1815228"/>
            <a:ext cx="3868505" cy="2345923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2356343" y="1486818"/>
            <a:ext cx="5152848" cy="348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s-ES_tradnl" sz="2000" dirty="0" smtClean="0">
                <a:solidFill>
                  <a:srgbClr val="008000"/>
                </a:solidFill>
              </a:rPr>
              <a:t>Inauguración Hospital General del </a:t>
            </a:r>
            <a:r>
              <a:rPr lang="es-ES_tradnl" sz="2000" dirty="0">
                <a:solidFill>
                  <a:srgbClr val="008000"/>
                </a:solidFill>
              </a:rPr>
              <a:t>IESS Machala</a:t>
            </a:r>
            <a:endParaRPr lang="es-ES" sz="2000" dirty="0">
              <a:solidFill>
                <a:srgbClr val="008000"/>
              </a:solidFill>
            </a:endParaRPr>
          </a:p>
        </p:txBody>
      </p:sp>
      <p:pic>
        <p:nvPicPr>
          <p:cNvPr id="10" name="Imagen 14" descr="bullet-Contenido-RC201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710" y="1486818"/>
            <a:ext cx="322775" cy="3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n 10" descr="Quirofano1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6301" y="4217904"/>
            <a:ext cx="1887920" cy="1172135"/>
          </a:xfrm>
          <a:prstGeom prst="rect">
            <a:avLst/>
          </a:prstGeom>
        </p:spPr>
      </p:pic>
      <p:pic>
        <p:nvPicPr>
          <p:cNvPr id="12" name="Imagen 11" descr="Unidad-cuidados-Intensivo-neonatos2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1462" y="4217904"/>
            <a:ext cx="1757324" cy="1172135"/>
          </a:xfrm>
          <a:prstGeom prst="rect">
            <a:avLst/>
          </a:prstGeom>
        </p:spPr>
      </p:pic>
      <p:pic>
        <p:nvPicPr>
          <p:cNvPr id="13" name="Imagen 12" descr="hemodiali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1699" y="4232759"/>
            <a:ext cx="1847101" cy="1157280"/>
          </a:xfrm>
          <a:prstGeom prst="rect">
            <a:avLst/>
          </a:prstGeom>
        </p:spPr>
      </p:pic>
      <p:pic>
        <p:nvPicPr>
          <p:cNvPr id="14" name="Imagen 13" descr="camas-iess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857" y="4238441"/>
            <a:ext cx="1871347" cy="115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06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LOGROS SEGURO GENERAL</a:t>
            </a:r>
          </a:p>
          <a:p>
            <a:pPr algn="r" fontAlgn="auto">
              <a:spcAft>
                <a:spcPts val="0"/>
              </a:spcAft>
              <a:defRPr/>
            </a:pPr>
            <a:endParaRPr lang="es-E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2356343" y="1486818"/>
            <a:ext cx="5211332" cy="348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s-ES_tradnl" sz="2000" dirty="0" smtClean="0">
                <a:solidFill>
                  <a:srgbClr val="008000"/>
                </a:solidFill>
              </a:rPr>
              <a:t>Inauguración Hospital General del </a:t>
            </a:r>
            <a:r>
              <a:rPr lang="es-ES_tradnl" sz="2000" dirty="0">
                <a:solidFill>
                  <a:srgbClr val="008000"/>
                </a:solidFill>
              </a:rPr>
              <a:t>IESS </a:t>
            </a:r>
            <a:r>
              <a:rPr lang="es-ES_tradnl" sz="2000" dirty="0" smtClean="0">
                <a:solidFill>
                  <a:srgbClr val="008000"/>
                </a:solidFill>
              </a:rPr>
              <a:t>Quevedo</a:t>
            </a:r>
            <a:endParaRPr lang="es-ES" sz="2000" dirty="0">
              <a:solidFill>
                <a:srgbClr val="008000"/>
              </a:solidFill>
            </a:endParaRPr>
          </a:p>
        </p:txBody>
      </p:sp>
      <p:pic>
        <p:nvPicPr>
          <p:cNvPr id="7" name="Imagen 14" descr="bullet-Contenido-RC201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710" y="1486818"/>
            <a:ext cx="322775" cy="3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7" descr="FACHADA-FRONTAL-QUEVEDO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0537" y="1906921"/>
            <a:ext cx="6857371" cy="2470077"/>
          </a:xfrm>
          <a:prstGeom prst="rect">
            <a:avLst/>
          </a:prstGeom>
        </p:spPr>
      </p:pic>
      <p:pic>
        <p:nvPicPr>
          <p:cNvPr id="9" name="Imagen 8" descr="Unidad-cuidados-Intensivo-adultos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537" y="4450163"/>
            <a:ext cx="1672625" cy="1115641"/>
          </a:xfrm>
          <a:prstGeom prst="rect">
            <a:avLst/>
          </a:prstGeom>
        </p:spPr>
      </p:pic>
      <p:pic>
        <p:nvPicPr>
          <p:cNvPr id="10" name="Imagen 9" descr="Quirofanos legrado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9598" y="4466508"/>
            <a:ext cx="1508120" cy="1100928"/>
          </a:xfrm>
          <a:prstGeom prst="rect">
            <a:avLst/>
          </a:prstGeom>
        </p:spPr>
      </p:pic>
      <p:pic>
        <p:nvPicPr>
          <p:cNvPr id="11" name="Imagen 10" descr="Termocunas1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1716" y="4458844"/>
            <a:ext cx="1659609" cy="1106959"/>
          </a:xfrm>
          <a:prstGeom prst="rect">
            <a:avLst/>
          </a:prstGeom>
        </p:spPr>
      </p:pic>
      <p:pic>
        <p:nvPicPr>
          <p:cNvPr id="12" name="Imagen 11" descr="sala-endoscopia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6775" y="4457329"/>
            <a:ext cx="1661881" cy="110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12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LOGROS SEGURO GENERAL</a:t>
            </a:r>
          </a:p>
          <a:p>
            <a:pPr algn="r" fontAlgn="auto">
              <a:spcAft>
                <a:spcPts val="0"/>
              </a:spcAft>
              <a:defRPr/>
            </a:pPr>
            <a:endParaRPr lang="es-E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2356343" y="1368890"/>
            <a:ext cx="5717030" cy="348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s-ES_tradnl" sz="2000" dirty="0" smtClean="0">
                <a:solidFill>
                  <a:srgbClr val="008000"/>
                </a:solidFill>
              </a:rPr>
              <a:t>Inauguración </a:t>
            </a:r>
            <a:r>
              <a:rPr lang="es-ES_tradnl" sz="2000" dirty="0">
                <a:solidFill>
                  <a:srgbClr val="008000"/>
                </a:solidFill>
              </a:rPr>
              <a:t>Hospital del IESS Los Ceibos - </a:t>
            </a:r>
            <a:r>
              <a:rPr lang="es-ES_tradnl" sz="2000" dirty="0" smtClean="0">
                <a:solidFill>
                  <a:srgbClr val="008000"/>
                </a:solidFill>
              </a:rPr>
              <a:t>Guayaquil</a:t>
            </a:r>
            <a:endParaRPr lang="es-ES" sz="2000" dirty="0">
              <a:solidFill>
                <a:srgbClr val="008000"/>
              </a:solidFill>
            </a:endParaRPr>
          </a:p>
        </p:txBody>
      </p:sp>
      <p:pic>
        <p:nvPicPr>
          <p:cNvPr id="7" name="Imagen 14" descr="bullet-Contenido-RC201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710" y="1368890"/>
            <a:ext cx="322775" cy="3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n 8" descr="FACHADA-DRONE-HOSP-LOS-CEIBOS-MARZO-30-2017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0983" y="1797082"/>
            <a:ext cx="7006542" cy="2511845"/>
          </a:xfrm>
          <a:prstGeom prst="rect">
            <a:avLst/>
          </a:prstGeom>
        </p:spPr>
      </p:pic>
      <p:pic>
        <p:nvPicPr>
          <p:cNvPr id="10" name="Imagen 9" descr="IMG_1645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8332" y="4363254"/>
            <a:ext cx="2452241" cy="1251727"/>
          </a:xfrm>
          <a:prstGeom prst="rect">
            <a:avLst/>
          </a:prstGeom>
        </p:spPr>
      </p:pic>
      <p:pic>
        <p:nvPicPr>
          <p:cNvPr id="11" name="Imagen 10" descr="CuidadosIntensivos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51286" y="4356265"/>
            <a:ext cx="2386239" cy="1258716"/>
          </a:xfrm>
          <a:prstGeom prst="rect">
            <a:avLst/>
          </a:prstGeom>
        </p:spPr>
      </p:pic>
      <p:pic>
        <p:nvPicPr>
          <p:cNvPr id="12" name="Imagen 11" descr="Termocunas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0983" y="4363253"/>
            <a:ext cx="1959419" cy="125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68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857414" y="1312411"/>
            <a:ext cx="6387786" cy="348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s-ES_tradnl" sz="2000" dirty="0" smtClean="0">
                <a:solidFill>
                  <a:srgbClr val="008000"/>
                </a:solidFill>
              </a:rPr>
              <a:t>Inauguración </a:t>
            </a:r>
            <a:r>
              <a:rPr lang="es-ES_tradnl" sz="2000" dirty="0">
                <a:solidFill>
                  <a:srgbClr val="008000"/>
                </a:solidFill>
              </a:rPr>
              <a:t>Centro Materno Infantil y Emergencia </a:t>
            </a:r>
            <a:r>
              <a:rPr lang="es-ES_tradnl" sz="2000" dirty="0" err="1">
                <a:solidFill>
                  <a:srgbClr val="008000"/>
                </a:solidFill>
              </a:rPr>
              <a:t>Zaruma</a:t>
            </a:r>
            <a:endParaRPr lang="es-ES_tradnl" sz="2000" dirty="0">
              <a:solidFill>
                <a:srgbClr val="008000"/>
              </a:solidFill>
            </a:endParaRPr>
          </a:p>
        </p:txBody>
      </p:sp>
      <p:pic>
        <p:nvPicPr>
          <p:cNvPr id="5" name="Imagen 14" descr="bullet-Contenido-RC201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9781" y="1312411"/>
            <a:ext cx="322775" cy="3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LOGROS SEGURO GENERAL</a:t>
            </a:r>
          </a:p>
          <a:p>
            <a:pPr algn="r" fontAlgn="auto">
              <a:spcAft>
                <a:spcPts val="0"/>
              </a:spcAft>
              <a:defRPr/>
            </a:pPr>
            <a:endParaRPr lang="es-E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pic>
        <p:nvPicPr>
          <p:cNvPr id="8" name="Imagen 7" descr="FOTO-FACHADA-CMIE-ZARUMA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1485" y="1747233"/>
            <a:ext cx="5201607" cy="2595443"/>
          </a:xfrm>
          <a:prstGeom prst="rect">
            <a:avLst/>
          </a:prstGeom>
        </p:spPr>
      </p:pic>
      <p:pic>
        <p:nvPicPr>
          <p:cNvPr id="10" name="Imagen 9" descr="IMG_2571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1485" y="4342675"/>
            <a:ext cx="1728000" cy="1152000"/>
          </a:xfrm>
          <a:prstGeom prst="rect">
            <a:avLst/>
          </a:prstGeom>
        </p:spPr>
      </p:pic>
      <p:pic>
        <p:nvPicPr>
          <p:cNvPr id="11" name="Imagen 10" descr="IMG_2581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6470" y="4342676"/>
            <a:ext cx="1786622" cy="1151999"/>
          </a:xfrm>
          <a:prstGeom prst="rect">
            <a:avLst/>
          </a:prstGeom>
        </p:spPr>
      </p:pic>
      <p:pic>
        <p:nvPicPr>
          <p:cNvPr id="12" name="Picture 2" descr="http://www.centrodeestudiossanitarios.com/fotos/ecografia_centro_medico_darduan_bellavista_sevilla%281%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9485" y="4342675"/>
            <a:ext cx="1686985" cy="11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111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857414" y="1312411"/>
            <a:ext cx="6358106" cy="348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s-ES_tradnl" sz="2000" dirty="0" smtClean="0">
                <a:solidFill>
                  <a:srgbClr val="008000"/>
                </a:solidFill>
              </a:rPr>
              <a:t>Inauguración </a:t>
            </a:r>
            <a:r>
              <a:rPr lang="es-ES_tradnl" sz="2000" dirty="0">
                <a:solidFill>
                  <a:srgbClr val="008000"/>
                </a:solidFill>
              </a:rPr>
              <a:t>Centro Materno Infantil y Emergencia </a:t>
            </a:r>
            <a:r>
              <a:rPr lang="es-ES_tradnl" sz="2000" dirty="0" smtClean="0">
                <a:solidFill>
                  <a:srgbClr val="008000"/>
                </a:solidFill>
              </a:rPr>
              <a:t>Cuenca</a:t>
            </a:r>
            <a:endParaRPr lang="es-ES_tradnl" sz="2000" dirty="0">
              <a:solidFill>
                <a:srgbClr val="008000"/>
              </a:solidFill>
            </a:endParaRPr>
          </a:p>
        </p:txBody>
      </p:sp>
      <p:pic>
        <p:nvPicPr>
          <p:cNvPr id="5" name="Imagen 14" descr="bullet-Contenido-RC201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9781" y="1312411"/>
            <a:ext cx="322775" cy="3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LOGROS SEGURO GENERAL</a:t>
            </a:r>
          </a:p>
          <a:p>
            <a:pPr algn="r" fontAlgn="auto">
              <a:spcAft>
                <a:spcPts val="0"/>
              </a:spcAft>
              <a:defRPr/>
            </a:pPr>
            <a:endParaRPr lang="es-E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pic>
        <p:nvPicPr>
          <p:cNvPr id="10" name="Imagen 9" descr="IMG_2571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1485" y="4342675"/>
            <a:ext cx="1728000" cy="1152000"/>
          </a:xfrm>
          <a:prstGeom prst="rect">
            <a:avLst/>
          </a:prstGeom>
        </p:spPr>
      </p:pic>
      <p:pic>
        <p:nvPicPr>
          <p:cNvPr id="11" name="Imagen 10" descr="IMG_2581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6470" y="4342676"/>
            <a:ext cx="1786622" cy="1151999"/>
          </a:xfrm>
          <a:prstGeom prst="rect">
            <a:avLst/>
          </a:prstGeom>
        </p:spPr>
      </p:pic>
      <p:pic>
        <p:nvPicPr>
          <p:cNvPr id="12" name="Picture 2" descr="http://www.centrodeestudiossanitarios.com/fotos/ecografia_centro_medico_darduan_bellavista_sevilla%281%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9485" y="4342675"/>
            <a:ext cx="1686985" cy="11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n 1" descr="Foto-fachada-CMIE-Cuenca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1485" y="1912315"/>
            <a:ext cx="5201607" cy="243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86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857414" y="1312411"/>
            <a:ext cx="678903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s-ES_tradnl" dirty="0" smtClean="0">
                <a:solidFill>
                  <a:srgbClr val="008000"/>
                </a:solidFill>
              </a:rPr>
              <a:t>Inauguración </a:t>
            </a:r>
            <a:r>
              <a:rPr lang="es-ES_tradnl" dirty="0">
                <a:solidFill>
                  <a:srgbClr val="008000"/>
                </a:solidFill>
              </a:rPr>
              <a:t>Centro Materno Infantil y Emergencia </a:t>
            </a:r>
            <a:r>
              <a:rPr lang="es-ES_tradnl" dirty="0" smtClean="0">
                <a:solidFill>
                  <a:srgbClr val="008000"/>
                </a:solidFill>
              </a:rPr>
              <a:t>Bahía de Caráquez</a:t>
            </a:r>
            <a:endParaRPr lang="es-ES_tradnl" dirty="0">
              <a:solidFill>
                <a:srgbClr val="008000"/>
              </a:solidFill>
            </a:endParaRPr>
          </a:p>
        </p:txBody>
      </p:sp>
      <p:pic>
        <p:nvPicPr>
          <p:cNvPr id="5" name="Imagen 14" descr="bullet-Contenido-RC2017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9781" y="1312411"/>
            <a:ext cx="322775" cy="3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LOGROS SEGURO GENERAL</a:t>
            </a:r>
          </a:p>
          <a:p>
            <a:pPr algn="r" fontAlgn="auto">
              <a:spcAft>
                <a:spcPts val="0"/>
              </a:spcAft>
              <a:defRPr/>
            </a:pPr>
            <a:endParaRPr lang="es-E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pic>
        <p:nvPicPr>
          <p:cNvPr id="10" name="Imagen 9" descr="IMG_2571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1485" y="4342675"/>
            <a:ext cx="1728000" cy="1152000"/>
          </a:xfrm>
          <a:prstGeom prst="rect">
            <a:avLst/>
          </a:prstGeom>
        </p:spPr>
      </p:pic>
      <p:pic>
        <p:nvPicPr>
          <p:cNvPr id="11" name="Imagen 10" descr="IMG_2581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6470" y="4342676"/>
            <a:ext cx="1786622" cy="1151999"/>
          </a:xfrm>
          <a:prstGeom prst="rect">
            <a:avLst/>
          </a:prstGeom>
        </p:spPr>
      </p:pic>
      <p:pic>
        <p:nvPicPr>
          <p:cNvPr id="12" name="Picture 2" descr="http://www.centrodeestudiossanitarios.com/fotos/ecografia_centro_medico_darduan_bellavista_sevilla%281%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9485" y="4342675"/>
            <a:ext cx="1686985" cy="11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n 2" descr="Foto1-fachada-CMIE-Bahía(Web)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1485" y="1757316"/>
            <a:ext cx="5201607" cy="258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3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FotoHospitalPuyo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2556" y="1848134"/>
            <a:ext cx="5994059" cy="2682828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857414" y="1312411"/>
            <a:ext cx="604880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s-ES_tradnl" dirty="0" smtClean="0">
                <a:solidFill>
                  <a:srgbClr val="008000"/>
                </a:solidFill>
              </a:rPr>
              <a:t>Inauguración de la repotenciación del Hospital Básico el Puyo</a:t>
            </a:r>
            <a:endParaRPr lang="es-ES_tradnl" dirty="0">
              <a:solidFill>
                <a:srgbClr val="008000"/>
              </a:solidFill>
            </a:endParaRPr>
          </a:p>
        </p:txBody>
      </p:sp>
      <p:pic>
        <p:nvPicPr>
          <p:cNvPr id="7" name="Imagen 14" descr="bullet-Contenido-RC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9781" y="1312411"/>
            <a:ext cx="322775" cy="3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LOGROS SEGURO GENERAL</a:t>
            </a:r>
          </a:p>
          <a:p>
            <a:pPr algn="r" fontAlgn="auto">
              <a:spcAft>
                <a:spcPts val="0"/>
              </a:spcAft>
              <a:defRPr/>
            </a:pPr>
            <a:endParaRPr lang="es-E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pic>
        <p:nvPicPr>
          <p:cNvPr id="11" name="Imagen 10" descr="Mamográf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9588" y="4533338"/>
            <a:ext cx="1499729" cy="999211"/>
          </a:xfrm>
          <a:prstGeom prst="rect">
            <a:avLst/>
          </a:prstGeom>
        </p:spPr>
      </p:pic>
      <p:pic>
        <p:nvPicPr>
          <p:cNvPr id="12" name="Imagen 11" descr="camillas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9317" y="4533338"/>
            <a:ext cx="1503296" cy="1001587"/>
          </a:xfrm>
          <a:prstGeom prst="rect">
            <a:avLst/>
          </a:prstGeom>
        </p:spPr>
      </p:pic>
      <p:pic>
        <p:nvPicPr>
          <p:cNvPr id="13" name="Imagen 12" descr="Rehabilitación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2613" y="4533338"/>
            <a:ext cx="1499730" cy="999211"/>
          </a:xfrm>
          <a:prstGeom prst="rect">
            <a:avLst/>
          </a:prstGeom>
        </p:spPr>
      </p:pic>
      <p:pic>
        <p:nvPicPr>
          <p:cNvPr id="14" name="Imagen 13" descr="IMG_0554.jp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3319" y="4530962"/>
            <a:ext cx="1503296" cy="100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7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OLÍTICAS-IGUALDAD-RC2016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60003" y="1434461"/>
            <a:ext cx="7683997" cy="428054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s-E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OBJETIVOS INSTITUCIONALES</a:t>
            </a:r>
          </a:p>
          <a:p>
            <a:pPr algn="r" fontAlgn="auto">
              <a:lnSpc>
                <a:spcPct val="90000"/>
              </a:lnSpc>
              <a:spcAft>
                <a:spcPts val="0"/>
              </a:spcAft>
              <a:defRPr/>
            </a:pPr>
            <a:endParaRPr lang="es-ES" sz="3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sp>
        <p:nvSpPr>
          <p:cNvPr id="8" name="2 Marcador de contenido"/>
          <p:cNvSpPr>
            <a:spLocks noGrp="1"/>
          </p:cNvSpPr>
          <p:nvPr>
            <p:ph sz="half" idx="1"/>
          </p:nvPr>
        </p:nvSpPr>
        <p:spPr>
          <a:xfrm>
            <a:off x="1341220" y="1434460"/>
            <a:ext cx="4406045" cy="4280540"/>
          </a:xfrm>
        </p:spPr>
        <p:txBody>
          <a:bodyPr rtlCol="0">
            <a:noAutofit/>
          </a:bodyPr>
          <a:lstStyle/>
          <a:p>
            <a:pPr fontAlgn="auto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ct val="100000"/>
              <a:buBlip>
                <a:blip r:embed="rId3"/>
              </a:buBlip>
              <a:defRPr/>
            </a:pPr>
            <a:r>
              <a:rPr lang="es-EC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Incrementar </a:t>
            </a:r>
            <a:r>
              <a:rPr lang="es-EC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calidad, calidez y oportunidad en el acceso y entrega de las prestaciones y servicios institucionales a nivel </a:t>
            </a:r>
            <a:r>
              <a:rPr lang="es-EC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nacional.</a:t>
            </a:r>
          </a:p>
          <a:p>
            <a:pPr fontAlgn="auto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ct val="100000"/>
              <a:buBlip>
                <a:blip r:embed="rId3"/>
              </a:buBlip>
              <a:defRPr/>
            </a:pPr>
            <a:r>
              <a:rPr lang="es-EC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Incrementar </a:t>
            </a:r>
            <a:r>
              <a:rPr lang="es-EC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acceso al aseguramiento universal obligatorio de la población ecuatoriana urbana, rural y en el </a:t>
            </a:r>
            <a:r>
              <a:rPr lang="es-EC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exterior.</a:t>
            </a:r>
          </a:p>
          <a:p>
            <a:pPr fontAlgn="auto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ct val="100000"/>
              <a:buBlip>
                <a:blip r:embed="rId3"/>
              </a:buBlip>
              <a:defRPr/>
            </a:pPr>
            <a:r>
              <a:rPr lang="es-EC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Incrementar </a:t>
            </a:r>
            <a:r>
              <a:rPr lang="es-EC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eficiencia del Instituto Ecuatoriano de Seguridad </a:t>
            </a:r>
            <a:r>
              <a:rPr lang="es-EC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Social.</a:t>
            </a:r>
            <a:endParaRPr lang="es-EC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fontAlgn="auto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ct val="100000"/>
              <a:buBlip>
                <a:blip r:embed="rId3"/>
              </a:buBlip>
              <a:defRPr/>
            </a:pPr>
            <a:r>
              <a:rPr lang="es-EC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Incrementar </a:t>
            </a:r>
            <a:r>
              <a:rPr lang="es-EC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desarrollo del talento humano del Instituto Ecuatoriano de Seguridad </a:t>
            </a:r>
            <a:r>
              <a:rPr lang="es-EC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Social.</a:t>
            </a:r>
            <a:endParaRPr lang="es-EC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fontAlgn="auto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ct val="100000"/>
              <a:buBlip>
                <a:blip r:embed="rId3"/>
              </a:buBlip>
              <a:defRPr/>
            </a:pPr>
            <a:r>
              <a:rPr lang="es-EC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Mantener </a:t>
            </a:r>
            <a:r>
              <a:rPr lang="es-EC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equilibrio financiero </a:t>
            </a:r>
            <a:r>
              <a:rPr lang="es-EC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actuarial.</a:t>
            </a:r>
            <a:endParaRPr lang="es-EC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fontAlgn="auto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ct val="100000"/>
              <a:buBlip>
                <a:blip r:embed="rId3"/>
              </a:buBlip>
              <a:defRPr/>
            </a:pPr>
            <a:r>
              <a:rPr lang="es-EC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Incrementar </a:t>
            </a:r>
            <a:r>
              <a:rPr lang="es-EC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los ingresos financieros del IESS.</a:t>
            </a:r>
          </a:p>
          <a:p>
            <a:pPr fontAlgn="auto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SzPct val="100000"/>
              <a:buBlip>
                <a:blip r:embed="rId3"/>
              </a:buBlip>
              <a:defRPr/>
            </a:pPr>
            <a:r>
              <a:rPr lang="es-EC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Incrementar </a:t>
            </a:r>
            <a:r>
              <a:rPr lang="es-EC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uso eficiente de los recursos financieros y fondos </a:t>
            </a:r>
            <a:r>
              <a:rPr lang="es-EC" sz="15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prestacionales.</a:t>
            </a:r>
            <a:endParaRPr lang="es-EC" sz="1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28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HOSP-QUITO-SUR-5-TORRES-(DJI_0002)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5000" y="1697297"/>
            <a:ext cx="5463420" cy="2703285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356343" y="1278177"/>
            <a:ext cx="4369380" cy="348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s-ES_tradnl" sz="2000" dirty="0" smtClean="0">
                <a:solidFill>
                  <a:srgbClr val="008000"/>
                </a:solidFill>
              </a:rPr>
              <a:t>Inauguración </a:t>
            </a:r>
            <a:r>
              <a:rPr lang="it-IT" sz="2000" dirty="0">
                <a:solidFill>
                  <a:srgbClr val="008000"/>
                </a:solidFill>
              </a:rPr>
              <a:t>Hospital del IESS </a:t>
            </a:r>
            <a:r>
              <a:rPr lang="it-IT" sz="2000" dirty="0" smtClean="0">
                <a:solidFill>
                  <a:srgbClr val="008000"/>
                </a:solidFill>
              </a:rPr>
              <a:t>Quito </a:t>
            </a:r>
            <a:r>
              <a:rPr lang="es-ES_tradnl" sz="2000" dirty="0" smtClean="0">
                <a:solidFill>
                  <a:srgbClr val="008000"/>
                </a:solidFill>
              </a:rPr>
              <a:t>Sur</a:t>
            </a:r>
            <a:endParaRPr lang="es-ES_tradnl" sz="2000" dirty="0">
              <a:solidFill>
                <a:srgbClr val="008000"/>
              </a:solidFill>
            </a:endParaRPr>
          </a:p>
        </p:txBody>
      </p:sp>
      <p:pic>
        <p:nvPicPr>
          <p:cNvPr id="6" name="Imagen 14" descr="bullet-Contenido-RC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710" y="1278177"/>
            <a:ext cx="322775" cy="3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LOGROS SEGURO GENERAL</a:t>
            </a:r>
          </a:p>
          <a:p>
            <a:pPr algn="r" fontAlgn="auto">
              <a:spcAft>
                <a:spcPts val="0"/>
              </a:spcAft>
              <a:defRPr/>
            </a:pPr>
            <a:endParaRPr lang="es-E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pic>
        <p:nvPicPr>
          <p:cNvPr id="9" name="Imagen 8" descr="Super-tomografo-Quito-Sur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4400582"/>
            <a:ext cx="1694129" cy="1128903"/>
          </a:xfrm>
          <a:prstGeom prst="rect">
            <a:avLst/>
          </a:prstGeom>
        </p:spPr>
      </p:pic>
      <p:pic>
        <p:nvPicPr>
          <p:cNvPr id="11" name="Imagen 10" descr="IMG_2005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6816" y="4400583"/>
            <a:ext cx="1759988" cy="1128902"/>
          </a:xfrm>
          <a:prstGeom prst="rect">
            <a:avLst/>
          </a:prstGeom>
        </p:spPr>
      </p:pic>
      <p:pic>
        <p:nvPicPr>
          <p:cNvPr id="13" name="Imagen 12" descr="QuirófanoObstétricoIESS2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3327" y="4400581"/>
            <a:ext cx="1844274" cy="112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72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G_688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2571" y="2811882"/>
            <a:ext cx="3997310" cy="2663656"/>
          </a:xfrm>
          <a:prstGeom prst="rect">
            <a:avLst/>
          </a:prstGeom>
        </p:spPr>
      </p:pic>
      <p:pic>
        <p:nvPicPr>
          <p:cNvPr id="6" name="Imagen 5" descr="IMG_691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3679" y="4143710"/>
            <a:ext cx="1977321" cy="1317611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LOGROS</a:t>
            </a:r>
          </a:p>
          <a:p>
            <a:pPr algn="r" fontAlgn="auto">
              <a:spcAft>
                <a:spcPts val="0"/>
              </a:spcAft>
              <a:defRPr/>
            </a:pPr>
            <a:endParaRPr lang="es-E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pic>
        <p:nvPicPr>
          <p:cNvPr id="3" name="Imagen 2" descr="IMG_6909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3679" y="2797665"/>
            <a:ext cx="1977321" cy="1317611"/>
          </a:xfrm>
          <a:prstGeom prst="rect">
            <a:avLst/>
          </a:prstGeom>
        </p:spPr>
      </p:pic>
      <p:pic>
        <p:nvPicPr>
          <p:cNvPr id="12" name="Imagen 14" descr="bullet-Contenido-RC2017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710" y="1306611"/>
            <a:ext cx="322775" cy="3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uadroTexto 7"/>
          <p:cNvSpPr txBox="1"/>
          <p:nvPr/>
        </p:nvSpPr>
        <p:spPr>
          <a:xfrm>
            <a:off x="2367643" y="1249839"/>
            <a:ext cx="4278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</a:rPr>
              <a:t>Incremento de profesionales de </a:t>
            </a:r>
            <a:r>
              <a:rPr lang="es-EC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</a:rPr>
              <a:t>la </a:t>
            </a:r>
            <a:r>
              <a:rPr lang="es-EC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</a:rPr>
              <a:t>salud</a:t>
            </a:r>
            <a:endParaRPr lang="es-EC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2367643" y="1821466"/>
            <a:ext cx="1646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400" dirty="0" smtClean="0">
                <a:solidFill>
                  <a:srgbClr val="0000FF"/>
                </a:solidFill>
                <a:latin typeface="Helvetica" panose="020B0504020202030204" pitchFamily="34" charset="0"/>
              </a:rPr>
              <a:t>(</a:t>
            </a:r>
            <a:r>
              <a:rPr lang="es-ES_tradnl" sz="1400" dirty="0" smtClean="0">
                <a:solidFill>
                  <a:srgbClr val="0000FF"/>
                </a:solidFill>
                <a:latin typeface="Helvetica" panose="020B0504020202030204" pitchFamily="34" charset="0"/>
              </a:rPr>
              <a:t>Diciembre 2016)</a:t>
            </a:r>
            <a:endParaRPr lang="es-EC" sz="1400" dirty="0" smtClean="0">
              <a:solidFill>
                <a:srgbClr val="0000FF"/>
              </a:solidFill>
              <a:latin typeface="Helvetica" panose="020B0504020202030204" pitchFamily="34" charset="0"/>
            </a:endParaRPr>
          </a:p>
        </p:txBody>
      </p:sp>
      <p:sp>
        <p:nvSpPr>
          <p:cNvPr id="16" name="CuadroTexto 15"/>
          <p:cNvSpPr txBox="1"/>
          <p:nvPr/>
        </p:nvSpPr>
        <p:spPr>
          <a:xfrm>
            <a:off x="2521532" y="2010634"/>
            <a:ext cx="1492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_tradnl" sz="3600" b="1" spc="-150" dirty="0" smtClean="0">
                <a:solidFill>
                  <a:srgbClr val="008000"/>
                </a:solidFill>
                <a:effectLst>
                  <a:outerShdw blurRad="25400" dist="25400" dir="2700000" algn="tl" rotWithShape="0">
                    <a:srgbClr val="000000">
                      <a:alpha val="50000"/>
                    </a:srgbClr>
                  </a:outerShdw>
                </a:effectLst>
                <a:latin typeface="Helvetica"/>
                <a:cs typeface="Helvetica"/>
              </a:rPr>
              <a:t>19.107</a:t>
            </a:r>
            <a:endParaRPr lang="es-EC" sz="4000" b="1" spc="-150" dirty="0" smtClean="0">
              <a:solidFill>
                <a:srgbClr val="008000"/>
              </a:solidFill>
              <a:effectLst>
                <a:outerShdw blurRad="25400" dist="25400" dir="2700000" algn="tl" rotWithShape="0">
                  <a:srgbClr val="000000">
                    <a:alpha val="50000"/>
                  </a:srgbClr>
                </a:outerShdw>
              </a:effectLst>
              <a:latin typeface="Helvetica"/>
              <a:cs typeface="Helvetica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4869861" y="1821466"/>
            <a:ext cx="1646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400" dirty="0" smtClean="0">
                <a:solidFill>
                  <a:srgbClr val="0000FF"/>
                </a:solidFill>
                <a:latin typeface="Helvetica" panose="020B0504020202030204" pitchFamily="34" charset="0"/>
              </a:rPr>
              <a:t>(</a:t>
            </a:r>
            <a:r>
              <a:rPr lang="es-ES_tradnl" sz="1400" dirty="0" smtClean="0">
                <a:solidFill>
                  <a:srgbClr val="0000FF"/>
                </a:solidFill>
                <a:latin typeface="Helvetica" panose="020B0504020202030204" pitchFamily="34" charset="0"/>
              </a:rPr>
              <a:t>Diciembre 2017)</a:t>
            </a:r>
            <a:endParaRPr lang="es-EC" sz="1400" dirty="0" smtClean="0">
              <a:solidFill>
                <a:srgbClr val="0000FF"/>
              </a:solidFill>
              <a:latin typeface="Helvetica" panose="020B0504020202030204" pitchFamily="34" charset="0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4869861" y="1957729"/>
            <a:ext cx="16466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_tradnl" sz="4000" b="1" spc="-150" dirty="0" smtClean="0">
                <a:solidFill>
                  <a:srgbClr val="008000"/>
                </a:solidFill>
                <a:effectLst>
                  <a:outerShdw blurRad="25400" dist="25400" dir="2700000" algn="tl" rotWithShape="0">
                    <a:srgbClr val="000000">
                      <a:alpha val="50000"/>
                    </a:srgbClr>
                  </a:outerShdw>
                </a:effectLst>
                <a:latin typeface="Helvetica"/>
                <a:cs typeface="Helvetica"/>
              </a:rPr>
              <a:t>25.872</a:t>
            </a:r>
            <a:endParaRPr lang="es-EC" sz="4400" b="1" spc="-150" dirty="0" smtClean="0">
              <a:solidFill>
                <a:srgbClr val="008000"/>
              </a:solidFill>
              <a:effectLst>
                <a:outerShdw blurRad="25400" dist="25400" dir="2700000" algn="tl" rotWithShape="0">
                  <a:srgbClr val="000000">
                    <a:alpha val="50000"/>
                  </a:srgbClr>
                </a:outerShdw>
              </a:effectLst>
              <a:latin typeface="Helvetica"/>
              <a:cs typeface="Helvetica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367642" y="1533212"/>
            <a:ext cx="628586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</a:rPr>
              <a:t>(por </a:t>
            </a:r>
            <a:r>
              <a:rPr lang="es-EC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</a:rPr>
              <a:t>la incorporación de nuevos y modernos Hospitales y Centros </a:t>
            </a:r>
            <a:r>
              <a:rPr lang="es-EC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</a:rPr>
              <a:t>Médicos)</a:t>
            </a:r>
            <a:endParaRPr lang="es-EC" sz="1300" dirty="0">
              <a:solidFill>
                <a:schemeClr val="tx1">
                  <a:lumMod val="75000"/>
                  <a:lumOff val="25000"/>
                </a:schemeClr>
              </a:solidFill>
              <a:latin typeface="Helvetica" panose="020B0504020202030204" pitchFamily="34" charset="0"/>
            </a:endParaRPr>
          </a:p>
        </p:txBody>
      </p:sp>
      <p:sp>
        <p:nvSpPr>
          <p:cNvPr id="21" name="Flecha derecha 20"/>
          <p:cNvSpPr/>
          <p:nvPr/>
        </p:nvSpPr>
        <p:spPr>
          <a:xfrm>
            <a:off x="4243747" y="2226623"/>
            <a:ext cx="422108" cy="268240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100"/>
          </a:p>
        </p:txBody>
      </p:sp>
    </p:spTree>
    <p:extLst>
      <p:ext uri="{BB962C8B-B14F-4D97-AF65-F5344CB8AC3E}">
        <p14:creationId xmlns:p14="http://schemas.microsoft.com/office/powerpoint/2010/main" val="59353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sp>
        <p:nvSpPr>
          <p:cNvPr id="8" name="2 Marcador de contenido"/>
          <p:cNvSpPr>
            <a:spLocks noGrp="1"/>
          </p:cNvSpPr>
          <p:nvPr>
            <p:ph sz="half" idx="1"/>
          </p:nvPr>
        </p:nvSpPr>
        <p:spPr>
          <a:xfrm>
            <a:off x="1231900" y="1620000"/>
            <a:ext cx="7055300" cy="3599999"/>
          </a:xfrm>
        </p:spPr>
        <p:txBody>
          <a:bodyPr rtlCol="0">
            <a:noAutofit/>
          </a:bodyPr>
          <a:lstStyle/>
          <a:p>
            <a:pPr marL="0" indent="0" algn="just" fontAlgn="auto">
              <a:spcAft>
                <a:spcPts val="0"/>
              </a:spcAft>
              <a:buSzPct val="100000"/>
              <a:buNone/>
              <a:defRPr/>
            </a:pPr>
            <a:endParaRPr lang="es-EC" sz="1600" dirty="0" smtClean="0">
              <a:solidFill>
                <a:srgbClr val="595959"/>
              </a:solidFill>
            </a:endParaRPr>
          </a:p>
          <a:p>
            <a:pPr marL="0" indent="0" algn="just" fontAlgn="auto">
              <a:spcAft>
                <a:spcPts val="0"/>
              </a:spcAft>
              <a:buSzPct val="100000"/>
              <a:buNone/>
              <a:defRPr/>
            </a:pPr>
            <a:r>
              <a:rPr lang="es-EC" sz="1600" dirty="0" smtClean="0">
                <a:solidFill>
                  <a:srgbClr val="595959"/>
                </a:solidFill>
              </a:rPr>
              <a:t> </a:t>
            </a:r>
            <a:endParaRPr lang="es-EC" sz="1600" dirty="0">
              <a:solidFill>
                <a:srgbClr val="595959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42" r="5094"/>
          <a:stretch/>
        </p:blipFill>
        <p:spPr>
          <a:xfrm>
            <a:off x="1383752" y="2207654"/>
            <a:ext cx="6954629" cy="27775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CuadroTexto 9"/>
          <p:cNvSpPr txBox="1"/>
          <p:nvPr/>
        </p:nvSpPr>
        <p:spPr>
          <a:xfrm>
            <a:off x="2454829" y="1382891"/>
            <a:ext cx="424619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600" dirty="0">
                <a:solidFill>
                  <a:srgbClr val="008000"/>
                </a:solidFill>
                <a:latin typeface="Helvetica" panose="020B0504020202030204" pitchFamily="34" charset="0"/>
              </a:rPr>
              <a:t>Implementación del </a:t>
            </a:r>
            <a:r>
              <a:rPr lang="es-EC" sz="1600" dirty="0" smtClean="0">
                <a:solidFill>
                  <a:srgbClr val="008000"/>
                </a:solidFill>
                <a:latin typeface="Helvetica" panose="020B0504020202030204" pitchFamily="34" charset="0"/>
              </a:rPr>
              <a:t>aseguramiento </a:t>
            </a:r>
            <a:r>
              <a:rPr lang="es-EC" sz="1600" dirty="0">
                <a:solidFill>
                  <a:srgbClr val="008000"/>
                </a:solidFill>
                <a:latin typeface="Helvetica" panose="020B0504020202030204" pitchFamily="34" charset="0"/>
              </a:rPr>
              <a:t>para los </a:t>
            </a:r>
            <a:r>
              <a:rPr lang="es-EC" dirty="0">
                <a:solidFill>
                  <a:srgbClr val="008000"/>
                </a:solidFill>
                <a:latin typeface="Helvetica" panose="020B0504020202030204" pitchFamily="34" charset="0"/>
              </a:rPr>
              <a:t>Actores y Gestores de la Cultura.</a:t>
            </a:r>
          </a:p>
        </p:txBody>
      </p:sp>
      <p:pic>
        <p:nvPicPr>
          <p:cNvPr id="7" name="Imagen 14" descr="bullet-Contenido-RC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4013" y="1411325"/>
            <a:ext cx="322775" cy="3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s-E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LOGROS</a:t>
            </a:r>
          </a:p>
          <a:p>
            <a:pPr algn="r" fontAlgn="auto">
              <a:spcAft>
                <a:spcPts val="0"/>
              </a:spcAft>
              <a:defRPr/>
            </a:pPr>
            <a:endParaRPr lang="es-E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03255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s-E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LOGROS</a:t>
            </a:r>
            <a:endParaRPr lang="es-ES" sz="3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502219" y="1375090"/>
            <a:ext cx="6182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>
                <a:solidFill>
                  <a:srgbClr val="404040"/>
                </a:solidFill>
                <a:latin typeface="Helvetica" panose="020B0504020202030204" pitchFamily="34" charset="0"/>
              </a:rPr>
              <a:t>Implementación de nuevos canales de recaudación.</a:t>
            </a:r>
          </a:p>
        </p:txBody>
      </p:sp>
      <p:pic>
        <p:nvPicPr>
          <p:cNvPr id="2060" name="Picture 12" descr="Resultado de imagen para banco internacion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0340" y="2065933"/>
            <a:ext cx="1962533" cy="6683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5259" y="2064523"/>
            <a:ext cx="2270355" cy="649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n 14" descr="bullet-Contenido-RC201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4013" y="1411325"/>
            <a:ext cx="322775" cy="3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n 1" descr="Recaudación-Pago-tarjeta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000" y="3112995"/>
            <a:ext cx="7782560" cy="242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66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 Rectángulo"/>
          <p:cNvSpPr/>
          <p:nvPr/>
        </p:nvSpPr>
        <p:spPr>
          <a:xfrm>
            <a:off x="684213" y="1985963"/>
            <a:ext cx="7775575" cy="1601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spc="-150" dirty="0">
                <a:ln w="10541" cmpd="sng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Helvetica"/>
                <a:cs typeface="Helvetica"/>
              </a:rPr>
              <a:t>“En el IESS seguimos construyendo historia”</a:t>
            </a:r>
          </a:p>
        </p:txBody>
      </p:sp>
      <p:pic>
        <p:nvPicPr>
          <p:cNvPr id="2" name="Imagen 1" descr="Redes-Oficiales-IESS-2018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9035" y="4332712"/>
            <a:ext cx="3205931" cy="899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2451100" y="238125"/>
            <a:ext cx="5686425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s-E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COBERTURA</a:t>
            </a:r>
            <a:endParaRPr lang="es-ES" sz="32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graphicFrame>
        <p:nvGraphicFramePr>
          <p:cNvPr id="8" name="4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0480714"/>
              </p:ext>
            </p:extLst>
          </p:nvPr>
        </p:nvGraphicFramePr>
        <p:xfrm>
          <a:off x="1260000" y="1204756"/>
          <a:ext cx="7390800" cy="283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Agrupar 1"/>
          <p:cNvGrpSpPr/>
          <p:nvPr/>
        </p:nvGrpSpPr>
        <p:grpSpPr>
          <a:xfrm>
            <a:off x="1333926" y="4169470"/>
            <a:ext cx="3192389" cy="1376939"/>
            <a:chOff x="3417853" y="4105511"/>
            <a:chExt cx="3192389" cy="1376939"/>
          </a:xfrm>
        </p:grpSpPr>
        <p:pic>
          <p:nvPicPr>
            <p:cNvPr id="3077" name="Imagen 7" descr="bullet-Contenido-RC2017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7853" y="4222719"/>
              <a:ext cx="360363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CuadroTexto 11"/>
            <p:cNvSpPr txBox="1"/>
            <p:nvPr/>
          </p:nvSpPr>
          <p:spPr>
            <a:xfrm>
              <a:off x="4407281" y="5143896"/>
              <a:ext cx="22029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600" dirty="0" smtClean="0">
                  <a:solidFill>
                    <a:srgbClr val="404040"/>
                  </a:solidFill>
                  <a:latin typeface="Helvetica" panose="020B0504020202030204" pitchFamily="34" charset="0"/>
                </a:rPr>
                <a:t>(</a:t>
              </a:r>
              <a:r>
                <a:rPr lang="es-ES_tradnl" sz="1600" dirty="0" smtClean="0">
                  <a:solidFill>
                    <a:srgbClr val="404040"/>
                  </a:solidFill>
                  <a:latin typeface="Helvetica" panose="020B0504020202030204" pitchFamily="34" charset="0"/>
                </a:rPr>
                <a:t>Personas)</a:t>
              </a:r>
              <a:endParaRPr lang="es-EC" sz="1600" dirty="0" smtClean="0">
                <a:solidFill>
                  <a:srgbClr val="404040"/>
                </a:solidFill>
                <a:latin typeface="Helvetica" panose="020B0504020202030204" pitchFamily="34" charset="0"/>
              </a:endParaRPr>
            </a:p>
          </p:txBody>
        </p:sp>
        <p:sp>
          <p:nvSpPr>
            <p:cNvPr id="14" name="CuadroTexto 13"/>
            <p:cNvSpPr txBox="1"/>
            <p:nvPr/>
          </p:nvSpPr>
          <p:spPr>
            <a:xfrm>
              <a:off x="3826307" y="4436491"/>
              <a:ext cx="278393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_tradnl" sz="4800" b="1" spc="-150" dirty="0">
                  <a:solidFill>
                    <a:srgbClr val="008000"/>
                  </a:solidFill>
                  <a:effectLst>
                    <a:outerShdw blurRad="25400" dist="25400" dir="2700000" algn="tl" rotWithShape="0">
                      <a:srgbClr val="000000">
                        <a:alpha val="50000"/>
                      </a:srgbClr>
                    </a:outerShdw>
                  </a:effectLst>
                  <a:latin typeface="Helvetica"/>
                  <a:cs typeface="Helvetica"/>
                </a:rPr>
                <a:t>8</a:t>
              </a:r>
              <a:r>
                <a:rPr lang="es-ES_tradnl" sz="4800" b="1" spc="-150" dirty="0" smtClean="0">
                  <a:solidFill>
                    <a:srgbClr val="008000"/>
                  </a:solidFill>
                  <a:effectLst>
                    <a:outerShdw blurRad="25400" dist="25400" dir="2700000" algn="tl" rotWithShape="0">
                      <a:srgbClr val="000000">
                        <a:alpha val="50000"/>
                      </a:srgbClr>
                    </a:outerShdw>
                  </a:effectLst>
                  <a:latin typeface="Helvetica"/>
                  <a:cs typeface="Helvetica"/>
                </a:rPr>
                <a:t>´339.498</a:t>
              </a:r>
              <a:endParaRPr lang="es-EC" sz="5400" b="1" spc="-150" dirty="0" smtClean="0">
                <a:solidFill>
                  <a:srgbClr val="008000"/>
                </a:solidFill>
                <a:effectLst>
                  <a:outerShdw blurRad="25400" dist="25400" dir="2700000" algn="tl" rotWithShape="0">
                    <a:srgbClr val="000000">
                      <a:alpha val="50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  <p:sp>
          <p:nvSpPr>
            <p:cNvPr id="15" name="CuadroTexto 14"/>
            <p:cNvSpPr txBox="1"/>
            <p:nvPr/>
          </p:nvSpPr>
          <p:spPr>
            <a:xfrm>
              <a:off x="3852105" y="4105511"/>
              <a:ext cx="27581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C" altLang="es-EC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anose="020B0504020202030204" pitchFamily="34" charset="0"/>
                </a:rPr>
                <a:t>Cobertura total</a:t>
              </a:r>
              <a:endParaRPr lang="es-EC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</a:endParaRPr>
            </a:p>
          </p:txBody>
        </p:sp>
      </p:grpSp>
      <p:pic>
        <p:nvPicPr>
          <p:cNvPr id="17" name="Imagen 16" descr="afiliados(crecimiento)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7198" y="4491313"/>
            <a:ext cx="3284868" cy="895354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1889444" y="2457774"/>
            <a:ext cx="467999" cy="715764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6">
            <a:alphaModFix amt="52000"/>
          </a:blip>
          <a:stretch>
            <a:fillRect/>
          </a:stretch>
        </p:blipFill>
        <p:spPr>
          <a:xfrm>
            <a:off x="6206173" y="2756583"/>
            <a:ext cx="360000" cy="46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28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2451100" y="238125"/>
            <a:ext cx="5686425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s-E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ATENCIONES MÉDICAS</a:t>
            </a:r>
            <a:endParaRPr lang="es-ES" sz="32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graphicFrame>
        <p:nvGraphicFramePr>
          <p:cNvPr id="12" name="4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1226251"/>
              </p:ext>
            </p:extLst>
          </p:nvPr>
        </p:nvGraphicFramePr>
        <p:xfrm>
          <a:off x="891729" y="1445936"/>
          <a:ext cx="8000751" cy="3325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uadroTexto 16"/>
          <p:cNvSpPr txBox="1">
            <a:spLocks noChangeArrowheads="1"/>
          </p:cNvSpPr>
          <p:nvPr/>
        </p:nvSpPr>
        <p:spPr bwMode="auto">
          <a:xfrm>
            <a:off x="2149293" y="4842444"/>
            <a:ext cx="4972453" cy="634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1949" tIns="40974" rIns="81949" bIns="40974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80000"/>
              </a:lnSpc>
            </a:pPr>
            <a:r>
              <a:rPr lang="es-EC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Además se brindaron </a:t>
            </a:r>
            <a:r>
              <a:rPr lang="es-EC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3’724.557</a:t>
            </a:r>
            <a:r>
              <a:rPr lang="es-EC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EC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atenciones</a:t>
            </a:r>
            <a:r>
              <a:rPr lang="es-EC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EC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s-EC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s-EC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 través de los </a:t>
            </a:r>
            <a:r>
              <a:rPr lang="es-EC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prestadores externos</a:t>
            </a:r>
            <a:r>
              <a:rPr lang="es-EC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s-EC" sz="2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alphaModFix amt="32000"/>
          </a:blip>
          <a:stretch>
            <a:fillRect/>
          </a:stretch>
        </p:blipFill>
        <p:spPr>
          <a:xfrm>
            <a:off x="1761314" y="3194605"/>
            <a:ext cx="395997" cy="905133"/>
          </a:xfrm>
          <a:prstGeom prst="rect">
            <a:avLst/>
          </a:prstGeom>
        </p:spPr>
      </p:pic>
      <p:grpSp>
        <p:nvGrpSpPr>
          <p:cNvPr id="9" name="Agrupar 8"/>
          <p:cNvGrpSpPr/>
          <p:nvPr/>
        </p:nvGrpSpPr>
        <p:grpSpPr>
          <a:xfrm>
            <a:off x="4694282" y="1801496"/>
            <a:ext cx="3903339" cy="1387651"/>
            <a:chOff x="3351778" y="4132922"/>
            <a:chExt cx="3903339" cy="1387651"/>
          </a:xfrm>
        </p:grpSpPr>
        <p:pic>
          <p:nvPicPr>
            <p:cNvPr id="11" name="Imagen 7" descr="bullet-Contenido-RC2017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1778" y="4222719"/>
              <a:ext cx="360363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CuadroTexto 13"/>
            <p:cNvSpPr txBox="1"/>
            <p:nvPr/>
          </p:nvSpPr>
          <p:spPr>
            <a:xfrm>
              <a:off x="5052156" y="4502025"/>
              <a:ext cx="22029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600" dirty="0" smtClean="0">
                  <a:solidFill>
                    <a:srgbClr val="404040"/>
                  </a:solidFill>
                  <a:latin typeface="Helvetica" panose="020B0504020202030204" pitchFamily="34" charset="0"/>
                </a:rPr>
                <a:t>(</a:t>
              </a:r>
              <a:r>
                <a:rPr lang="es-ES_tradnl" sz="1600" dirty="0">
                  <a:solidFill>
                    <a:srgbClr val="404040"/>
                  </a:solidFill>
                  <a:latin typeface="Helvetica" panose="020B0504020202030204" pitchFamily="34" charset="0"/>
                </a:rPr>
                <a:t>p</a:t>
              </a:r>
              <a:r>
                <a:rPr lang="es-ES_tradnl" sz="1600" dirty="0" smtClean="0">
                  <a:solidFill>
                    <a:srgbClr val="404040"/>
                  </a:solidFill>
                  <a:latin typeface="Helvetica" panose="020B0504020202030204" pitchFamily="34" charset="0"/>
                </a:rPr>
                <a:t>or la red del IESS)</a:t>
              </a:r>
              <a:endParaRPr lang="es-EC" sz="1600" dirty="0" smtClean="0">
                <a:solidFill>
                  <a:srgbClr val="404040"/>
                </a:solidFill>
                <a:latin typeface="Helvetica" panose="020B0504020202030204" pitchFamily="34" charset="0"/>
              </a:endParaRPr>
            </a:p>
          </p:txBody>
        </p:sp>
        <p:sp>
          <p:nvSpPr>
            <p:cNvPr id="15" name="CuadroTexto 14"/>
            <p:cNvSpPr txBox="1"/>
            <p:nvPr/>
          </p:nvSpPr>
          <p:spPr>
            <a:xfrm>
              <a:off x="4148077" y="4689576"/>
              <a:ext cx="310704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_tradnl" sz="4800" b="1" spc="-150" dirty="0" smtClean="0">
                  <a:solidFill>
                    <a:srgbClr val="008000"/>
                  </a:solidFill>
                  <a:effectLst>
                    <a:outerShdw blurRad="25400" dist="25400" dir="2700000" algn="tl" rotWithShape="0">
                      <a:srgbClr val="000000">
                        <a:alpha val="50000"/>
                      </a:srgbClr>
                    </a:outerShdw>
                  </a:effectLst>
                  <a:latin typeface="Helvetica"/>
                  <a:cs typeface="Helvetica"/>
                </a:rPr>
                <a:t>16´462.973</a:t>
              </a:r>
              <a:endParaRPr lang="es-EC" sz="5400" b="1" spc="-150" dirty="0" smtClean="0">
                <a:solidFill>
                  <a:srgbClr val="008000"/>
                </a:solidFill>
                <a:effectLst>
                  <a:outerShdw blurRad="25400" dist="25400" dir="2700000" algn="tl" rotWithShape="0">
                    <a:srgbClr val="000000">
                      <a:alpha val="50000"/>
                    </a:srgbClr>
                  </a:outerShdw>
                </a:effectLst>
                <a:latin typeface="Helvetica"/>
                <a:cs typeface="Helvetica"/>
              </a:endParaRPr>
            </a:p>
          </p:txBody>
        </p:sp>
        <p:sp>
          <p:nvSpPr>
            <p:cNvPr id="16" name="CuadroTexto 15"/>
            <p:cNvSpPr txBox="1"/>
            <p:nvPr/>
          </p:nvSpPr>
          <p:spPr>
            <a:xfrm>
              <a:off x="3837445" y="4132922"/>
              <a:ext cx="34176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C" altLang="es-EC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anose="020B0504020202030204" pitchFamily="34" charset="0"/>
                </a:rPr>
                <a:t>Atenciones realizadas</a:t>
              </a:r>
              <a:endParaRPr lang="es-EC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504020202030204" pitchFamily="34" charset="0"/>
              </a:endParaRPr>
            </a:p>
          </p:txBody>
        </p:sp>
      </p:grpSp>
      <p:pic>
        <p:nvPicPr>
          <p:cNvPr id="3" name="Imagen 2" descr="BULLET2(VERDE)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3588" y="4897266"/>
            <a:ext cx="359664" cy="359664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3">
            <a:alphaModFix amt="32000"/>
          </a:blip>
          <a:stretch>
            <a:fillRect/>
          </a:stretch>
        </p:blipFill>
        <p:spPr>
          <a:xfrm>
            <a:off x="3698389" y="3432156"/>
            <a:ext cx="323997" cy="74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56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Arte-fotos-Igualdad-Intercultural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7880" y="975360"/>
            <a:ext cx="2746280" cy="47498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s-E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POLÍTICAS PARA LA IGUALDAD</a:t>
            </a:r>
            <a:endParaRPr lang="es-ES" sz="3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sp>
        <p:nvSpPr>
          <p:cNvPr id="9" name="2 Marcador de contenido"/>
          <p:cNvSpPr>
            <a:spLocks noGrp="1"/>
          </p:cNvSpPr>
          <p:nvPr>
            <p:ph sz="half" idx="1"/>
          </p:nvPr>
        </p:nvSpPr>
        <p:spPr>
          <a:xfrm>
            <a:off x="986027" y="2389196"/>
            <a:ext cx="5345346" cy="2810619"/>
          </a:xfrm>
        </p:spPr>
        <p:txBody>
          <a:bodyPr rtlCol="0">
            <a:noAutofit/>
          </a:bodyPr>
          <a:lstStyle/>
          <a:p>
            <a:pPr marL="342000" indent="-198000" algn="just" fontAlgn="auto">
              <a:spcBef>
                <a:spcPts val="0"/>
              </a:spcBef>
              <a:spcAft>
                <a:spcPts val="0"/>
              </a:spcAft>
              <a:buSzPct val="100000"/>
              <a:buFont typeface="Arial"/>
              <a:buBlip>
                <a:blip r:embed="rId4"/>
              </a:buBlip>
              <a:defRPr/>
            </a:pPr>
            <a:r>
              <a:rPr lang="es-EC" sz="1500" b="1" dirty="0" smtClean="0">
                <a:solidFill>
                  <a:srgbClr val="595959"/>
                </a:solidFill>
              </a:rPr>
              <a:t>Realización </a:t>
            </a:r>
            <a:r>
              <a:rPr lang="es-EC" sz="1500" b="1" dirty="0">
                <a:solidFill>
                  <a:srgbClr val="595959"/>
                </a:solidFill>
              </a:rPr>
              <a:t>de </a:t>
            </a:r>
            <a:r>
              <a:rPr lang="es-EC" sz="1500" b="1" dirty="0" smtClean="0">
                <a:solidFill>
                  <a:srgbClr val="595959"/>
                </a:solidFill>
              </a:rPr>
              <a:t>talleres</a:t>
            </a:r>
            <a:r>
              <a:rPr lang="es-EC" sz="1500" dirty="0" smtClean="0">
                <a:solidFill>
                  <a:srgbClr val="595959"/>
                </a:solidFill>
              </a:rPr>
              <a:t> </a:t>
            </a:r>
            <a:r>
              <a:rPr lang="es-EC" sz="1500" dirty="0">
                <a:solidFill>
                  <a:srgbClr val="595959"/>
                </a:solidFill>
              </a:rPr>
              <a:t>participativos comunitarios </a:t>
            </a:r>
            <a:r>
              <a:rPr lang="es-EC" sz="1500" dirty="0" smtClean="0">
                <a:solidFill>
                  <a:srgbClr val="595959"/>
                </a:solidFill>
              </a:rPr>
              <a:t>a </a:t>
            </a:r>
            <a:r>
              <a:rPr lang="es-EC" sz="1500" dirty="0">
                <a:solidFill>
                  <a:srgbClr val="595959"/>
                </a:solidFill>
              </a:rPr>
              <a:t>nivel nacional sobre las </a:t>
            </a:r>
            <a:r>
              <a:rPr lang="es-EC" sz="1500" dirty="0" smtClean="0">
                <a:solidFill>
                  <a:srgbClr val="595959"/>
                </a:solidFill>
              </a:rPr>
              <a:t>prestaciones que </a:t>
            </a:r>
            <a:r>
              <a:rPr lang="es-EC" sz="1500" dirty="0">
                <a:solidFill>
                  <a:srgbClr val="595959"/>
                </a:solidFill>
              </a:rPr>
              <a:t>brinda el Seguro Social Campesino. </a:t>
            </a:r>
            <a:r>
              <a:rPr lang="es-EC" sz="1500" b="1" dirty="0">
                <a:solidFill>
                  <a:srgbClr val="595959"/>
                </a:solidFill>
              </a:rPr>
              <a:t>Participación de 3.175 campesinos y pescadores artesanales, líderes comunitarios, de los cuales 1.969 fueron mujeres y 1.207 </a:t>
            </a:r>
            <a:r>
              <a:rPr lang="es-EC" sz="1500" b="1" dirty="0" smtClean="0">
                <a:solidFill>
                  <a:srgbClr val="595959"/>
                </a:solidFill>
              </a:rPr>
              <a:t>hombres.</a:t>
            </a:r>
          </a:p>
          <a:p>
            <a:pPr marL="342000" indent="-198000" algn="just" fontAlgn="auto">
              <a:spcBef>
                <a:spcPts val="0"/>
              </a:spcBef>
              <a:spcAft>
                <a:spcPts val="0"/>
              </a:spcAft>
              <a:buSzPct val="100000"/>
              <a:buFont typeface="Arial"/>
              <a:buBlip>
                <a:blip r:embed="rId4"/>
              </a:buBlip>
              <a:defRPr/>
            </a:pPr>
            <a:endParaRPr lang="es-EC" sz="1500" dirty="0">
              <a:solidFill>
                <a:srgbClr val="595959"/>
              </a:solidFill>
            </a:endParaRPr>
          </a:p>
          <a:p>
            <a:pPr marL="342000" indent="-198000" algn="just" fontAlgn="auto">
              <a:spcBef>
                <a:spcPts val="0"/>
              </a:spcBef>
              <a:spcAft>
                <a:spcPts val="0"/>
              </a:spcAft>
              <a:buSzPct val="100000"/>
              <a:buFont typeface="Arial"/>
              <a:buBlip>
                <a:blip r:embed="rId4"/>
              </a:buBlip>
              <a:defRPr/>
            </a:pPr>
            <a:r>
              <a:rPr lang="es-EC" sz="1500" b="1" dirty="0" smtClean="0">
                <a:solidFill>
                  <a:srgbClr val="595959"/>
                </a:solidFill>
              </a:rPr>
              <a:t>Feria </a:t>
            </a:r>
            <a:r>
              <a:rPr lang="es-EC" sz="1500" b="1" dirty="0">
                <a:solidFill>
                  <a:srgbClr val="595959"/>
                </a:solidFill>
              </a:rPr>
              <a:t>productiva </a:t>
            </a:r>
            <a:r>
              <a:rPr lang="es-EC" sz="1500" dirty="0">
                <a:solidFill>
                  <a:srgbClr val="595959"/>
                </a:solidFill>
              </a:rPr>
              <a:t>de los afiliados al Seguro Social Campesino, donde se realizó taller de cultivo de hortalizas y huertos comunitarios, </a:t>
            </a:r>
            <a:r>
              <a:rPr lang="es-EC" sz="1500" b="1" dirty="0">
                <a:solidFill>
                  <a:srgbClr val="595959"/>
                </a:solidFill>
              </a:rPr>
              <a:t>beneficiando a más de 150 familias.</a:t>
            </a:r>
          </a:p>
        </p:txBody>
      </p:sp>
      <p:sp>
        <p:nvSpPr>
          <p:cNvPr id="3" name="Rectángulo 2"/>
          <p:cNvSpPr/>
          <p:nvPr/>
        </p:nvSpPr>
        <p:spPr>
          <a:xfrm>
            <a:off x="1779588" y="1532084"/>
            <a:ext cx="3372979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b="1" i="1" cap="all" dirty="0">
                <a:solidFill>
                  <a:srgbClr val="008000"/>
                </a:solidFill>
                <a:latin typeface="Helvetica"/>
                <a:cs typeface="+mn-cs"/>
              </a:rPr>
              <a:t>IGUALDAD </a:t>
            </a:r>
            <a:r>
              <a:rPr lang="es-ES" sz="2000" b="1" i="1" cap="all" dirty="0" smtClean="0">
                <a:solidFill>
                  <a:srgbClr val="008000"/>
                </a:solidFill>
                <a:latin typeface="Helvetica"/>
                <a:cs typeface="+mn-cs"/>
              </a:rPr>
              <a:t>INTERCULTURAL</a:t>
            </a:r>
            <a:endParaRPr lang="es-EC" sz="2000" b="1" i="1" dirty="0">
              <a:solidFill>
                <a:srgbClr val="008000"/>
              </a:solidFill>
              <a:latin typeface="+mn-lt"/>
              <a:cs typeface="+mn-cs"/>
            </a:endParaRPr>
          </a:p>
        </p:txBody>
      </p:sp>
      <p:pic>
        <p:nvPicPr>
          <p:cNvPr id="4103" name="Imagen 10" descr="bullet-Contenido-RC2017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0813" y="1581297"/>
            <a:ext cx="358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607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s-E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POLÍTICAS PARA LA IGUALDAD</a:t>
            </a:r>
            <a:endParaRPr lang="es-ES" sz="3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sp>
        <p:nvSpPr>
          <p:cNvPr id="9" name="2 Marcador de contenido"/>
          <p:cNvSpPr>
            <a:spLocks noGrp="1"/>
          </p:cNvSpPr>
          <p:nvPr>
            <p:ph sz="half" idx="1"/>
          </p:nvPr>
        </p:nvSpPr>
        <p:spPr>
          <a:xfrm>
            <a:off x="593914" y="2351871"/>
            <a:ext cx="4221926" cy="2892590"/>
          </a:xfrm>
        </p:spPr>
        <p:txBody>
          <a:bodyPr rtlCol="0">
            <a:noAutofit/>
          </a:bodyPr>
          <a:lstStyle/>
          <a:p>
            <a:pPr indent="-2340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Blip>
                <a:blip r:embed="rId3"/>
              </a:buBlip>
              <a:defRPr/>
            </a:pPr>
            <a:r>
              <a:rPr lang="es-EC" sz="1500" b="1" dirty="0" smtClean="0">
                <a:solidFill>
                  <a:srgbClr val="595959"/>
                </a:solidFill>
              </a:rPr>
              <a:t>Atención integral </a:t>
            </a:r>
            <a:r>
              <a:rPr lang="es-EC" sz="1500" dirty="0" smtClean="0">
                <a:solidFill>
                  <a:srgbClr val="595959"/>
                </a:solidFill>
              </a:rPr>
              <a:t>con prioridad a menores de 18 años y adultos mayores, a quienes se les brindó cerca </a:t>
            </a:r>
            <a:r>
              <a:rPr lang="es-EC" sz="1500" dirty="0">
                <a:solidFill>
                  <a:srgbClr val="595959"/>
                </a:solidFill>
              </a:rPr>
              <a:t>de </a:t>
            </a:r>
            <a:r>
              <a:rPr lang="es-EC" sz="1500" b="1" dirty="0">
                <a:solidFill>
                  <a:srgbClr val="595959"/>
                </a:solidFill>
              </a:rPr>
              <a:t>6 millones de atenciones</a:t>
            </a:r>
            <a:r>
              <a:rPr lang="es-EC" sz="1500" dirty="0">
                <a:solidFill>
                  <a:srgbClr val="595959"/>
                </a:solidFill>
              </a:rPr>
              <a:t>. </a:t>
            </a:r>
            <a:endParaRPr lang="es-EC" sz="1500" dirty="0" smtClean="0">
              <a:solidFill>
                <a:srgbClr val="595959"/>
              </a:solidFill>
            </a:endParaRPr>
          </a:p>
          <a:p>
            <a:pPr indent="-2340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Blip>
                <a:blip r:embed="rId3"/>
              </a:buBlip>
              <a:defRPr/>
            </a:pPr>
            <a:endParaRPr lang="es-EC" sz="1500" dirty="0">
              <a:solidFill>
                <a:srgbClr val="595959"/>
              </a:solidFill>
            </a:endParaRPr>
          </a:p>
          <a:p>
            <a:pPr indent="-2340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Blip>
                <a:blip r:embed="rId3"/>
              </a:buBlip>
              <a:defRPr/>
            </a:pPr>
            <a:r>
              <a:rPr lang="es-EC" sz="1500" dirty="0" smtClean="0">
                <a:solidFill>
                  <a:srgbClr val="595959"/>
                </a:solidFill>
              </a:rPr>
              <a:t>Otorgamiento de:</a:t>
            </a:r>
          </a:p>
          <a:p>
            <a:pPr lvl="1" algn="just" fontAlgn="auto">
              <a:lnSpc>
                <a:spcPct val="90000"/>
              </a:lnSpc>
              <a:spcAft>
                <a:spcPts val="0"/>
              </a:spcAft>
              <a:buSzPct val="100000"/>
              <a:defRPr/>
            </a:pPr>
            <a:r>
              <a:rPr lang="es-EC" sz="1500" b="1" dirty="0" smtClean="0">
                <a:solidFill>
                  <a:srgbClr val="595959"/>
                </a:solidFill>
              </a:rPr>
              <a:t>115.357 pensiones </a:t>
            </a:r>
            <a:r>
              <a:rPr lang="es-ES_tradnl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para hijos menores de 18 </a:t>
            </a:r>
            <a:r>
              <a:rPr lang="es-ES_tradnl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años o con </a:t>
            </a:r>
            <a:r>
              <a:rPr lang="es-ES_tradnl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discapacidad y </a:t>
            </a:r>
            <a:r>
              <a:rPr lang="es-ES_tradnl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viudas </a:t>
            </a:r>
            <a:r>
              <a:rPr lang="es-ES_tradnl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 afiliados</a:t>
            </a:r>
            <a:r>
              <a:rPr lang="es-ES_tradnl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es-EC" sz="15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just" fontAlgn="auto">
              <a:lnSpc>
                <a:spcPct val="90000"/>
              </a:lnSpc>
              <a:spcAft>
                <a:spcPts val="0"/>
              </a:spcAft>
              <a:buSzPct val="100000"/>
              <a:defRPr/>
            </a:pPr>
            <a:r>
              <a:rPr lang="es-EC" sz="1500" b="1" dirty="0" smtClean="0">
                <a:solidFill>
                  <a:srgbClr val="595959"/>
                </a:solidFill>
              </a:rPr>
              <a:t>333.204 </a:t>
            </a:r>
            <a:r>
              <a:rPr lang="es-ES_tradnl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solicitudes calificadas</a:t>
            </a:r>
            <a:r>
              <a:rPr lang="es-ES_tradnl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ES_tradnl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 derecho a jubilación por cumplir con </a:t>
            </a:r>
            <a:r>
              <a:rPr lang="es-ES_tradnl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requisitos</a:t>
            </a:r>
            <a:r>
              <a:rPr lang="es-EC" sz="1500" dirty="0" smtClean="0">
                <a:solidFill>
                  <a:srgbClr val="595959"/>
                </a:solidFill>
              </a:rPr>
              <a:t>.</a:t>
            </a:r>
          </a:p>
        </p:txBody>
      </p:sp>
      <p:sp>
        <p:nvSpPr>
          <p:cNvPr id="3" name="Rectángulo 2"/>
          <p:cNvSpPr/>
          <p:nvPr/>
        </p:nvSpPr>
        <p:spPr>
          <a:xfrm>
            <a:off x="1487984" y="1550357"/>
            <a:ext cx="3181099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b="1" i="1" cap="all" dirty="0">
                <a:solidFill>
                  <a:srgbClr val="008000"/>
                </a:solidFill>
                <a:latin typeface="Helvetica"/>
                <a:cs typeface="+mn-cs"/>
              </a:rPr>
              <a:t>IGUALDAD </a:t>
            </a:r>
            <a:r>
              <a:rPr lang="es-ES" sz="2000" b="1" i="1" cap="all" dirty="0" smtClean="0">
                <a:solidFill>
                  <a:srgbClr val="008000"/>
                </a:solidFill>
                <a:latin typeface="Helvetica"/>
                <a:cs typeface="+mn-cs"/>
              </a:rPr>
              <a:t>GENERACIONAL</a:t>
            </a:r>
            <a:endParaRPr lang="es-EC" sz="2000" b="1" i="1" dirty="0">
              <a:solidFill>
                <a:srgbClr val="008000"/>
              </a:solidFill>
              <a:latin typeface="+mn-lt"/>
              <a:cs typeface="+mn-cs"/>
            </a:endParaRPr>
          </a:p>
        </p:txBody>
      </p:sp>
      <p:pic>
        <p:nvPicPr>
          <p:cNvPr id="4103" name="Imagen 10" descr="bullet-Contenido-RC201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209" y="1599570"/>
            <a:ext cx="358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ABUELA-SILLA-DE-RUEDAS-IESS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4959" y="1757680"/>
            <a:ext cx="3327187" cy="307876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4112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s-E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POLÍTICAS PARA LA IGUALDAD</a:t>
            </a:r>
            <a:endParaRPr lang="es-ES" sz="3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sp>
        <p:nvSpPr>
          <p:cNvPr id="9" name="2 Marcador de contenido"/>
          <p:cNvSpPr>
            <a:spLocks noGrp="1"/>
          </p:cNvSpPr>
          <p:nvPr>
            <p:ph sz="half" idx="1"/>
          </p:nvPr>
        </p:nvSpPr>
        <p:spPr>
          <a:xfrm>
            <a:off x="608710" y="2415827"/>
            <a:ext cx="4032961" cy="2742414"/>
          </a:xfrm>
        </p:spPr>
        <p:txBody>
          <a:bodyPr rtlCol="0">
            <a:noAutofit/>
          </a:bodyPr>
          <a:lstStyle/>
          <a:p>
            <a:pPr indent="-1980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Blip>
                <a:blip r:embed="rId2"/>
              </a:buBlip>
              <a:defRPr/>
            </a:pPr>
            <a:r>
              <a:rPr lang="es-EC" sz="1500" b="1" dirty="0" smtClean="0">
                <a:solidFill>
                  <a:srgbClr val="595959"/>
                </a:solidFill>
              </a:rPr>
              <a:t>Se </a:t>
            </a:r>
            <a:r>
              <a:rPr lang="es-EC" sz="1500" b="1" dirty="0">
                <a:solidFill>
                  <a:srgbClr val="595959"/>
                </a:solidFill>
              </a:rPr>
              <a:t>brindaron 121.345 atenciones </a:t>
            </a:r>
            <a:r>
              <a:rPr lang="es-EC" sz="1500" dirty="0">
                <a:solidFill>
                  <a:srgbClr val="595959"/>
                </a:solidFill>
              </a:rPr>
              <a:t>a personas con discapacidad y 407 a jubilados por invalidez</a:t>
            </a:r>
            <a:r>
              <a:rPr lang="es-EC" sz="1500" dirty="0" smtClean="0">
                <a:solidFill>
                  <a:srgbClr val="595959"/>
                </a:solidFill>
              </a:rPr>
              <a:t>.</a:t>
            </a:r>
          </a:p>
          <a:p>
            <a:pPr indent="-1980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Blip>
                <a:blip r:embed="rId2"/>
              </a:buBlip>
              <a:defRPr/>
            </a:pPr>
            <a:endParaRPr lang="es-EC" sz="1500" dirty="0">
              <a:solidFill>
                <a:srgbClr val="595959"/>
              </a:solidFill>
            </a:endParaRPr>
          </a:p>
          <a:p>
            <a:pPr indent="-1980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Blip>
                <a:blip r:embed="rId2"/>
              </a:buBlip>
              <a:defRPr/>
            </a:pPr>
            <a:r>
              <a:rPr lang="es-EC" sz="1500" b="1" dirty="0" smtClean="0">
                <a:solidFill>
                  <a:srgbClr val="595959"/>
                </a:solidFill>
              </a:rPr>
              <a:t>Otorgamiento </a:t>
            </a:r>
            <a:r>
              <a:rPr lang="es-EC" sz="1500" b="1" dirty="0">
                <a:solidFill>
                  <a:srgbClr val="595959"/>
                </a:solidFill>
              </a:rPr>
              <a:t>del derecho de jubilación por discapacidad a 1.678 afiliados </a:t>
            </a:r>
            <a:r>
              <a:rPr lang="es-EC" sz="1500" dirty="0">
                <a:solidFill>
                  <a:srgbClr val="595959"/>
                </a:solidFill>
              </a:rPr>
              <a:t>que cumplen condiciones del porcentaje de discapacidad, número de  aportes y </a:t>
            </a:r>
            <a:r>
              <a:rPr lang="es-EC" sz="1500" dirty="0" smtClean="0">
                <a:solidFill>
                  <a:srgbClr val="595959"/>
                </a:solidFill>
              </a:rPr>
              <a:t>edad.</a:t>
            </a:r>
          </a:p>
          <a:p>
            <a:pPr indent="-1980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Blip>
                <a:blip r:embed="rId2"/>
              </a:buBlip>
              <a:defRPr/>
            </a:pPr>
            <a:endParaRPr lang="es-EC" sz="1500" dirty="0">
              <a:solidFill>
                <a:srgbClr val="595959"/>
              </a:solidFill>
            </a:endParaRPr>
          </a:p>
          <a:p>
            <a:pPr indent="-1980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Blip>
                <a:blip r:embed="rId2"/>
              </a:buBlip>
              <a:defRPr/>
            </a:pPr>
            <a:r>
              <a:rPr lang="es-EC" sz="1500" b="1" dirty="0" smtClean="0">
                <a:solidFill>
                  <a:srgbClr val="595959"/>
                </a:solidFill>
              </a:rPr>
              <a:t>Otorgamiento </a:t>
            </a:r>
            <a:r>
              <a:rPr lang="es-EC" sz="1500" b="1" dirty="0">
                <a:solidFill>
                  <a:srgbClr val="595959"/>
                </a:solidFill>
              </a:rPr>
              <a:t>de 30.127 prestaciones de jubilación por </a:t>
            </a:r>
            <a:r>
              <a:rPr lang="es-EC" sz="1500" b="1" dirty="0" smtClean="0">
                <a:solidFill>
                  <a:srgbClr val="595959"/>
                </a:solidFill>
              </a:rPr>
              <a:t>enfermedad </a:t>
            </a:r>
            <a:r>
              <a:rPr lang="es-EC" sz="1500" b="1" dirty="0">
                <a:solidFill>
                  <a:srgbClr val="595959"/>
                </a:solidFill>
              </a:rPr>
              <a:t>común </a:t>
            </a:r>
            <a:r>
              <a:rPr lang="es-EC" sz="1500" dirty="0">
                <a:solidFill>
                  <a:srgbClr val="595959"/>
                </a:solidFill>
              </a:rPr>
              <a:t>que le califica la incapacidad </a:t>
            </a:r>
            <a:r>
              <a:rPr lang="es-EC" sz="1500" dirty="0" smtClean="0">
                <a:solidFill>
                  <a:srgbClr val="595959"/>
                </a:solidFill>
              </a:rPr>
              <a:t>que le impide seguir trabajando.</a:t>
            </a:r>
            <a:endParaRPr lang="es-EC" sz="1500" dirty="0">
              <a:solidFill>
                <a:srgbClr val="595959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1456185" y="1605177"/>
            <a:ext cx="3555015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b="1" i="1" cap="all" dirty="0">
                <a:solidFill>
                  <a:srgbClr val="008000"/>
                </a:solidFill>
                <a:latin typeface="Helvetica"/>
                <a:cs typeface="+mn-cs"/>
              </a:rPr>
              <a:t>IGUALDAD </a:t>
            </a:r>
            <a:r>
              <a:rPr lang="es-ES" sz="2000" b="1" i="1" cap="all" dirty="0" smtClean="0">
                <a:solidFill>
                  <a:srgbClr val="008000"/>
                </a:solidFill>
                <a:latin typeface="Helvetica"/>
                <a:cs typeface="+mn-cs"/>
              </a:rPr>
              <a:t>DISCAPACIDADES</a:t>
            </a:r>
            <a:endParaRPr lang="es-EC" sz="2000" b="1" i="1" dirty="0">
              <a:solidFill>
                <a:srgbClr val="008000"/>
              </a:solidFill>
              <a:latin typeface="+mn-lt"/>
              <a:cs typeface="+mn-cs"/>
            </a:endParaRPr>
          </a:p>
        </p:txBody>
      </p:sp>
      <p:pic>
        <p:nvPicPr>
          <p:cNvPr id="4103" name="Imagen 10" descr="bullet-Contenido-RC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7410" y="1654390"/>
            <a:ext cx="358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paciente-iess-rehabilitacion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3996" y="1605177"/>
            <a:ext cx="2483694" cy="355306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31037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s-E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POLÍTICAS PARA LA IGUALDAD</a:t>
            </a:r>
            <a:endParaRPr lang="es-ES" sz="3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sp>
        <p:nvSpPr>
          <p:cNvPr id="9" name="2 Marcador de contenido"/>
          <p:cNvSpPr>
            <a:spLocks noGrp="1"/>
          </p:cNvSpPr>
          <p:nvPr>
            <p:ph sz="half" idx="1"/>
          </p:nvPr>
        </p:nvSpPr>
        <p:spPr>
          <a:xfrm>
            <a:off x="529955" y="2375365"/>
            <a:ext cx="4508770" cy="3135540"/>
          </a:xfrm>
        </p:spPr>
        <p:txBody>
          <a:bodyPr rtlCol="0">
            <a:noAutofit/>
          </a:bodyPr>
          <a:lstStyle/>
          <a:p>
            <a:pPr indent="-1980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Blip>
                <a:blip r:embed="rId2"/>
              </a:buBlip>
              <a:defRPr/>
            </a:pPr>
            <a:r>
              <a:rPr lang="es-EC" sz="1500" b="1" dirty="0" smtClean="0">
                <a:solidFill>
                  <a:srgbClr val="595959"/>
                </a:solidFill>
              </a:rPr>
              <a:t>Incorporación </a:t>
            </a:r>
            <a:r>
              <a:rPr lang="es-EC" sz="1500" b="1" dirty="0">
                <a:solidFill>
                  <a:srgbClr val="595959"/>
                </a:solidFill>
              </a:rPr>
              <a:t>a la cartera de servicios la especialidad de </a:t>
            </a:r>
            <a:r>
              <a:rPr lang="es-EC" sz="1500" b="1" dirty="0" smtClean="0">
                <a:solidFill>
                  <a:srgbClr val="595959"/>
                </a:solidFill>
              </a:rPr>
              <a:t>obstetricia </a:t>
            </a:r>
            <a:r>
              <a:rPr lang="es-EC" sz="1500" b="1" dirty="0">
                <a:solidFill>
                  <a:srgbClr val="595959"/>
                </a:solidFill>
              </a:rPr>
              <a:t>a nivel nacional</a:t>
            </a:r>
            <a:r>
              <a:rPr lang="es-EC" sz="1500" dirty="0">
                <a:solidFill>
                  <a:srgbClr val="595959"/>
                </a:solidFill>
              </a:rPr>
              <a:t>, alcanzando un total de </a:t>
            </a:r>
            <a:r>
              <a:rPr lang="es-EC" sz="1500" b="1" dirty="0">
                <a:solidFill>
                  <a:srgbClr val="595959"/>
                </a:solidFill>
              </a:rPr>
              <a:t>20.338 atenciones </a:t>
            </a:r>
            <a:r>
              <a:rPr lang="es-EC" sz="1500" dirty="0">
                <a:solidFill>
                  <a:srgbClr val="595959"/>
                </a:solidFill>
              </a:rPr>
              <a:t>en el año 2017</a:t>
            </a:r>
            <a:r>
              <a:rPr lang="es-EC" sz="1500" dirty="0" smtClean="0">
                <a:solidFill>
                  <a:srgbClr val="595959"/>
                </a:solidFill>
              </a:rPr>
              <a:t>.</a:t>
            </a:r>
          </a:p>
          <a:p>
            <a:pPr indent="-1980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Blip>
                <a:blip r:embed="rId2"/>
              </a:buBlip>
              <a:defRPr/>
            </a:pPr>
            <a:endParaRPr lang="es-EC" sz="1500" dirty="0" smtClean="0">
              <a:solidFill>
                <a:srgbClr val="595959"/>
              </a:solidFill>
            </a:endParaRPr>
          </a:p>
          <a:p>
            <a:pPr indent="-1980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s-EC" sz="1500" b="1" dirty="0" smtClean="0">
                <a:solidFill>
                  <a:srgbClr val="595959"/>
                </a:solidFill>
              </a:rPr>
              <a:t>Conversatorios </a:t>
            </a:r>
            <a:r>
              <a:rPr lang="es-EC" sz="1500" b="1" dirty="0">
                <a:solidFill>
                  <a:srgbClr val="595959"/>
                </a:solidFill>
              </a:rPr>
              <a:t>para erradicar la violencia</a:t>
            </a:r>
            <a:r>
              <a:rPr lang="es-EC" sz="1500" dirty="0">
                <a:solidFill>
                  <a:srgbClr val="595959"/>
                </a:solidFill>
              </a:rPr>
              <a:t> y generar el trato igualitario con la participación de 800 </a:t>
            </a:r>
            <a:r>
              <a:rPr lang="es-EC" sz="1500" dirty="0" smtClean="0">
                <a:solidFill>
                  <a:srgbClr val="595959"/>
                </a:solidFill>
              </a:rPr>
              <a:t>afiliados.</a:t>
            </a:r>
          </a:p>
          <a:p>
            <a:pPr indent="-1980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endParaRPr lang="es-EC" sz="1500" dirty="0">
              <a:solidFill>
                <a:srgbClr val="595959"/>
              </a:solidFill>
            </a:endParaRPr>
          </a:p>
          <a:p>
            <a:pPr indent="-1980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s-EC" sz="1500" b="1" dirty="0" smtClean="0">
                <a:solidFill>
                  <a:srgbClr val="595959"/>
                </a:solidFill>
              </a:rPr>
              <a:t>Se realizó </a:t>
            </a:r>
            <a:r>
              <a:rPr lang="es-EC" sz="1500" b="1" dirty="0">
                <a:solidFill>
                  <a:srgbClr val="595959"/>
                </a:solidFill>
              </a:rPr>
              <a:t>conversatorios con la comunidad GLBTI </a:t>
            </a:r>
            <a:r>
              <a:rPr lang="es-EC" sz="1500" dirty="0">
                <a:solidFill>
                  <a:srgbClr val="595959"/>
                </a:solidFill>
              </a:rPr>
              <a:t>para conocer su situación actual en relación al IESS, además de informó sobre las prestaciones y servicios, para su incorporación a la Seguridad </a:t>
            </a:r>
            <a:r>
              <a:rPr lang="es-EC" sz="1500" dirty="0" smtClean="0">
                <a:solidFill>
                  <a:srgbClr val="595959"/>
                </a:solidFill>
              </a:rPr>
              <a:t>Social.</a:t>
            </a:r>
            <a:endParaRPr lang="es-EC" sz="1500" dirty="0">
              <a:solidFill>
                <a:srgbClr val="595959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1560513" y="1602667"/>
            <a:ext cx="2577553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b="1" i="1" cap="all" dirty="0">
                <a:solidFill>
                  <a:srgbClr val="008000"/>
                </a:solidFill>
                <a:latin typeface="Helvetica"/>
                <a:cs typeface="+mn-cs"/>
              </a:rPr>
              <a:t>IGUALDAD </a:t>
            </a:r>
            <a:r>
              <a:rPr lang="es-ES" sz="2000" b="1" i="1" cap="all" dirty="0" smtClean="0">
                <a:solidFill>
                  <a:srgbClr val="008000"/>
                </a:solidFill>
                <a:latin typeface="Helvetica"/>
                <a:cs typeface="+mn-cs"/>
              </a:rPr>
              <a:t>de GÉNERO</a:t>
            </a:r>
            <a:endParaRPr lang="es-EC" sz="2000" b="1" i="1" dirty="0">
              <a:solidFill>
                <a:srgbClr val="008000"/>
              </a:solidFill>
              <a:latin typeface="+mn-lt"/>
              <a:cs typeface="+mn-cs"/>
            </a:endParaRPr>
          </a:p>
        </p:txBody>
      </p:sp>
      <p:pic>
        <p:nvPicPr>
          <p:cNvPr id="4103" name="Imagen 10" descr="bullet-Contenido-RC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1738" y="1651880"/>
            <a:ext cx="358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EcografiaMama_Hosp_Machala(Web)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2011" y="1764275"/>
            <a:ext cx="3374316" cy="297028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3144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5225" y="1918704"/>
            <a:ext cx="3749699" cy="24997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1560513" y="238125"/>
            <a:ext cx="6577012" cy="4984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s-E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Helvetica"/>
              </a:rPr>
              <a:t>POLÍTICAS PARA LA IGUALDAD</a:t>
            </a:r>
            <a:endParaRPr lang="es-ES" sz="3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Helvetica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1779588" y="684213"/>
            <a:ext cx="635793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C" spc="300" dirty="0">
                <a:solidFill>
                  <a:srgbClr val="1136C3"/>
                </a:solidFill>
                <a:latin typeface="+mn-lt"/>
                <a:cs typeface="+mn-cs"/>
              </a:rPr>
              <a:t>RENDICIÓN DE CUENTAS 2017</a:t>
            </a:r>
          </a:p>
        </p:txBody>
      </p:sp>
      <p:sp>
        <p:nvSpPr>
          <p:cNvPr id="3" name="Rectángulo 2"/>
          <p:cNvSpPr/>
          <p:nvPr/>
        </p:nvSpPr>
        <p:spPr>
          <a:xfrm>
            <a:off x="1387476" y="1545446"/>
            <a:ext cx="3468688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000" b="1" i="1" cap="all" dirty="0">
                <a:solidFill>
                  <a:srgbClr val="008000"/>
                </a:solidFill>
                <a:latin typeface="Helvetica"/>
                <a:cs typeface="+mn-cs"/>
              </a:rPr>
              <a:t>IGUALDAD </a:t>
            </a:r>
            <a:r>
              <a:rPr lang="es-ES" sz="2000" b="1" i="1" cap="all" dirty="0" smtClean="0">
                <a:solidFill>
                  <a:srgbClr val="008000"/>
                </a:solidFill>
                <a:latin typeface="Helvetica"/>
                <a:cs typeface="+mn-cs"/>
              </a:rPr>
              <a:t>MOVILIDAD HUMANA</a:t>
            </a:r>
            <a:endParaRPr lang="es-EC" sz="2000" b="1" i="1" dirty="0">
              <a:solidFill>
                <a:srgbClr val="008000"/>
              </a:solidFill>
              <a:latin typeface="+mn-lt"/>
              <a:cs typeface="+mn-cs"/>
            </a:endParaRPr>
          </a:p>
        </p:txBody>
      </p:sp>
      <p:pic>
        <p:nvPicPr>
          <p:cNvPr id="4103" name="Imagen 10" descr="bullet-Contenido-RC201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8700" y="1595846"/>
            <a:ext cx="358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2 Marcador de contenido"/>
          <p:cNvSpPr>
            <a:spLocks noGrp="1"/>
          </p:cNvSpPr>
          <p:nvPr>
            <p:ph sz="half" idx="1"/>
          </p:nvPr>
        </p:nvSpPr>
        <p:spPr>
          <a:xfrm>
            <a:off x="640508" y="2368157"/>
            <a:ext cx="4215656" cy="3040763"/>
          </a:xfrm>
        </p:spPr>
        <p:txBody>
          <a:bodyPr rtlCol="0">
            <a:noAutofit/>
          </a:bodyPr>
          <a:lstStyle/>
          <a:p>
            <a:pPr indent="-1980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Blip>
                <a:blip r:embed="rId5"/>
              </a:buBlip>
              <a:defRPr/>
            </a:pPr>
            <a:r>
              <a:rPr lang="es-EC" sz="1500" b="1" dirty="0">
                <a:solidFill>
                  <a:srgbClr val="595959"/>
                </a:solidFill>
              </a:rPr>
              <a:t>Socialización </a:t>
            </a:r>
            <a:r>
              <a:rPr lang="es-EC" sz="1500" dirty="0">
                <a:solidFill>
                  <a:srgbClr val="595959"/>
                </a:solidFill>
              </a:rPr>
              <a:t>a </a:t>
            </a:r>
            <a:r>
              <a:rPr lang="es-EC" sz="1500" dirty="0" smtClean="0">
                <a:solidFill>
                  <a:srgbClr val="595959"/>
                </a:solidFill>
              </a:rPr>
              <a:t>5.254 </a:t>
            </a:r>
            <a:r>
              <a:rPr lang="es-EC" sz="1500" dirty="0">
                <a:solidFill>
                  <a:srgbClr val="595959"/>
                </a:solidFill>
              </a:rPr>
              <a:t>asistentes sobre el </a:t>
            </a:r>
            <a:r>
              <a:rPr lang="es-EC" sz="1500" b="1" dirty="0">
                <a:solidFill>
                  <a:srgbClr val="595959"/>
                </a:solidFill>
              </a:rPr>
              <a:t>proceso de cedulación de extranjeros con residencia permanente, temporal y protección institucional</a:t>
            </a:r>
            <a:r>
              <a:rPr lang="es-EC" sz="1500" dirty="0">
                <a:solidFill>
                  <a:srgbClr val="595959"/>
                </a:solidFill>
              </a:rPr>
              <a:t> con el apoyo del Ministerio de Relaciones Exteriores, CDH y Registro </a:t>
            </a:r>
            <a:r>
              <a:rPr lang="es-EC" sz="1500" dirty="0" smtClean="0">
                <a:solidFill>
                  <a:srgbClr val="595959"/>
                </a:solidFill>
              </a:rPr>
              <a:t>Civil.</a:t>
            </a:r>
          </a:p>
          <a:p>
            <a:pPr indent="-1980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Blip>
                <a:blip r:embed="rId5"/>
              </a:buBlip>
              <a:defRPr/>
            </a:pPr>
            <a:endParaRPr lang="es-EC" sz="1500" dirty="0" smtClean="0">
              <a:solidFill>
                <a:srgbClr val="595959"/>
              </a:solidFill>
            </a:endParaRPr>
          </a:p>
          <a:p>
            <a:pPr indent="-198000" algn="ju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Blip>
                <a:blip r:embed="rId5"/>
              </a:buBlip>
              <a:defRPr/>
            </a:pPr>
            <a:r>
              <a:rPr lang="es-EC" sz="1500" b="1" dirty="0" smtClean="0">
                <a:solidFill>
                  <a:srgbClr val="595959"/>
                </a:solidFill>
              </a:rPr>
              <a:t>Capacitación </a:t>
            </a:r>
            <a:r>
              <a:rPr lang="es-EC" sz="1500" b="1" dirty="0">
                <a:solidFill>
                  <a:srgbClr val="595959"/>
                </a:solidFill>
              </a:rPr>
              <a:t>a empleadores y trabajadores </a:t>
            </a:r>
            <a:r>
              <a:rPr lang="es-EC" sz="1500" dirty="0">
                <a:solidFill>
                  <a:srgbClr val="595959"/>
                </a:solidFill>
              </a:rPr>
              <a:t>de diferentes empresas sobre el </a:t>
            </a:r>
            <a:r>
              <a:rPr lang="es-EC" sz="1500" b="1" dirty="0">
                <a:solidFill>
                  <a:srgbClr val="595959"/>
                </a:solidFill>
              </a:rPr>
              <a:t>proceso de afiliación a extranjeros y refugiados que trabajan en el país. </a:t>
            </a:r>
            <a:r>
              <a:rPr lang="es-EC" sz="1500" dirty="0">
                <a:solidFill>
                  <a:srgbClr val="595959"/>
                </a:solidFill>
              </a:rPr>
              <a:t>Además, se asesoró a usuarios de diferentes nacionalidades sobre prestaciones y servicios que ofrece el </a:t>
            </a:r>
            <a:r>
              <a:rPr lang="es-EC" sz="1500" dirty="0" smtClean="0">
                <a:solidFill>
                  <a:srgbClr val="595959"/>
                </a:solidFill>
              </a:rPr>
              <a:t>IESS.</a:t>
            </a:r>
            <a:endParaRPr lang="es-EC" sz="1500" dirty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1103</TotalTime>
  <Words>888</Words>
  <Application>Microsoft Office PowerPoint</Application>
  <PresentationFormat>Presentación en pantalla (16:10)</PresentationFormat>
  <Paragraphs>194</Paragraphs>
  <Slides>24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8" baseType="lpstr">
      <vt:lpstr>Arial</vt:lpstr>
      <vt:lpstr>Calibri</vt:lpstr>
      <vt:lpstr>Helvetica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IESS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Comunicación Social</dc:creator>
  <cp:lastModifiedBy>Felipe García E.</cp:lastModifiedBy>
  <cp:revision>162</cp:revision>
  <dcterms:created xsi:type="dcterms:W3CDTF">2018-01-25T14:53:18Z</dcterms:created>
  <dcterms:modified xsi:type="dcterms:W3CDTF">2018-03-29T14:42:34Z</dcterms:modified>
</cp:coreProperties>
</file>