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57" r:id="rId2"/>
    <p:sldId id="318" r:id="rId3"/>
    <p:sldId id="319" r:id="rId4"/>
    <p:sldId id="325" r:id="rId5"/>
    <p:sldId id="326" r:id="rId6"/>
    <p:sldId id="327" r:id="rId7"/>
    <p:sldId id="328" r:id="rId8"/>
    <p:sldId id="330" r:id="rId9"/>
  </p:sldIdLst>
  <p:sldSz cx="9144000" cy="5715000" type="screen16x1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vitado1" initials="I" lastIdx="3" clrIdx="0">
    <p:extLst>
      <p:ext uri="{19B8F6BF-5375-455C-9EA6-DF929625EA0E}">
        <p15:presenceInfo xmlns:p15="http://schemas.microsoft.com/office/powerpoint/2012/main" userId="Invitado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77933C"/>
    <a:srgbClr val="0000E1"/>
    <a:srgbClr val="0000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36" autoAdjust="0"/>
    <p:restoredTop sz="94643"/>
  </p:normalViewPr>
  <p:slideViewPr>
    <p:cSldViewPr snapToGrid="0" snapToObjects="1">
      <p:cViewPr varScale="1">
        <p:scale>
          <a:sx n="72" d="100"/>
          <a:sy n="72" d="100"/>
        </p:scale>
        <p:origin x="78" y="63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Hoja_de_c_lculo_de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Hoja_de_c_lculo_de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392758919489132E-4"/>
          <c:y val="2.5797373358348971E-3"/>
          <c:w val="0.95160398983278949"/>
          <c:h val="0.81969269504896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Cobertura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  <a:alpha val="50000"/>
              </a:schemeClr>
            </a:solidFill>
          </c:spPr>
          <c:invertIfNegative val="0"/>
          <c:dLbls>
            <c:spPr>
              <a:noFill/>
              <a:ln w="24358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Hoja1!$A$2:$A$3</c:f>
              <c:strCache>
                <c:ptCount val="2"/>
                <c:pt idx="0">
                  <c:v>Citas Gestionadas</c:v>
                </c:pt>
                <c:pt idx="1">
                  <c:v>Citas Atendidas</c:v>
                </c:pt>
              </c:strCache>
            </c:strRef>
          </c:cat>
          <c:val>
            <c:numRef>
              <c:f>Hoja1!$B$2:$B$3</c:f>
              <c:numCache>
                <c:formatCode>General</c:formatCode>
                <c:ptCount val="2"/>
                <c:pt idx="0">
                  <c:v>45174</c:v>
                </c:pt>
                <c:pt idx="1">
                  <c:v>36517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7512216"/>
        <c:axId val="237512608"/>
      </c:barChart>
      <c:catAx>
        <c:axId val="2375122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solidFill>
              <a:srgbClr val="595959"/>
            </a:solidFill>
          </a:ln>
        </c:spPr>
        <c:crossAx val="237512608"/>
        <c:crosses val="autoZero"/>
        <c:auto val="1"/>
        <c:lblAlgn val="ctr"/>
        <c:lblOffset val="100"/>
        <c:noMultiLvlLbl val="0"/>
      </c:catAx>
      <c:valAx>
        <c:axId val="2375126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3751221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007">
          <a:solidFill>
            <a:srgbClr val="595959"/>
          </a:solidFill>
        </a:defRPr>
      </a:pPr>
      <a:endParaRPr lang="es-EC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392758919489132E-4"/>
          <c:y val="2.5797373358348971E-3"/>
          <c:w val="0.95160398983278949"/>
          <c:h val="0.81969269504896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Cobertura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  <a:alpha val="50000"/>
              </a:schemeClr>
            </a:solidFill>
          </c:spPr>
          <c:invertIfNegative val="0"/>
          <c:dLbls>
            <c:spPr>
              <a:noFill/>
              <a:ln w="24358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CONSULTA EXTERNA</c:v>
                </c:pt>
              </c:strCache>
            </c:strRef>
          </c:cat>
          <c:val>
            <c:numRef>
              <c:f>Hoja1!$B$2</c:f>
              <c:numCache>
                <c:formatCode>General</c:formatCode>
                <c:ptCount val="1"/>
                <c:pt idx="0">
                  <c:v>36517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7513392"/>
        <c:axId val="282522008"/>
      </c:barChart>
      <c:catAx>
        <c:axId val="2375133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solidFill>
              <a:srgbClr val="595959"/>
            </a:solidFill>
          </a:ln>
        </c:spPr>
        <c:crossAx val="282522008"/>
        <c:crosses val="autoZero"/>
        <c:auto val="1"/>
        <c:lblAlgn val="ctr"/>
        <c:lblOffset val="100"/>
        <c:noMultiLvlLbl val="0"/>
      </c:catAx>
      <c:valAx>
        <c:axId val="2825220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3751339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007">
          <a:solidFill>
            <a:srgbClr val="595959"/>
          </a:solidFill>
        </a:defRPr>
      </a:pPr>
      <a:endParaRPr lang="es-EC"/>
    </a:p>
  </c:txPr>
  <c:externalData r:id="rId1">
    <c:autoUpdate val="0"/>
  </c:externalData>
  <c:userShapes r:id="rId2"/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02T11:49:57.715" idx="1">
    <p:pos x="2772" y="1190"/>
    <p:text>no eliminar la columna de camas, colocar cero (0)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02T11:50:50.823" idx="2">
    <p:pos x="4825" y="2029"/>
    <p:text>no eliminar las columnas de gasto inversión, colocar cero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3-02T11:51:16.367" idx="3">
    <p:pos x="10" y="10"/>
    <p:text>Realizar alguna explicación de los logros, colocar fotografías</p:text>
    <p:extLst>
      <p:ext uri="{C676402C-5697-4E1C-873F-D02D1690AC5C}">
        <p15:threadingInfo xmlns:p15="http://schemas.microsoft.com/office/powerpoint/2012/main" timeZoneBias="30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4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5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3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4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  <cdr:relSizeAnchor xmlns:cdr="http://schemas.openxmlformats.org/drawingml/2006/chartDrawing">
    <cdr:from>
      <cdr:x>0.70966</cdr:x>
      <cdr:y>0.94126</cdr:y>
    </cdr:from>
    <cdr:to>
      <cdr:x>1</cdr:x>
      <cdr:y>1</cdr:y>
    </cdr:to>
    <cdr:sp macro="" textlink="">
      <cdr:nvSpPr>
        <cdr:cNvPr id="5" name="1 CuadroTexto"/>
        <cdr:cNvSpPr txBox="1"/>
      </cdr:nvSpPr>
      <cdr:spPr>
        <a:xfrm xmlns:a="http://schemas.openxmlformats.org/drawingml/2006/main">
          <a:off x="6049367" y="4641379"/>
          <a:ext cx="25202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s-EC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A7CD44-4F55-5848-B326-303647545BFD}" type="datetimeFigureOut">
              <a:rPr lang="es-MX" smtClean="0"/>
              <a:t>02/03/2020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678588-21F5-8C46-91FF-C3E4DE2197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035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9C4E729-D4A9-9340-A59A-AFDE7F8FB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947D3B33-D2D2-504F-AB8F-97AFE6EB3C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MX"/>
              <a:t>Haz clic para editar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468659A-5A64-084B-B56B-C934F1699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A04C039-B852-ED49-AC9F-04921E3AF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41937FE-9AF7-6A44-84CF-087FB0D25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4724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5D9D1E7-359E-8846-95BE-8EB8BFAA0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4DE4D800-C813-464B-9F84-9507B7DD1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7AAFF20-6247-5E4A-8CB1-838282AB7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E95021BF-73B7-2243-AE4C-271767979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38539D9-9FFB-8146-A62F-C28BAD728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05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2989600-36DA-8E4F-94B6-B8E01F950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843F2A0-9756-5840-8272-FFECA920C8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D677624-A4F5-4E47-8BC1-A652CE0D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F9B385A2-96ED-B743-9E06-02AC26AA1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E7505F4-DC16-9342-8105-4DE872AE9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2213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F5BF70D-6C6A-2B42-BD9E-162E0BD06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7689C24-C868-8B48-91B0-A6AA397EDE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E1DB5B98-58AF-5946-B990-5CFFDF2B9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F16F9D8A-C60D-F145-9166-136CBF04C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33E481E-5F0A-6140-82FD-88781A10B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67D89F9-C758-474A-8E97-148018310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7598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B953C0D-F9F0-8642-951D-6705C9351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B50ED124-64F4-7E46-A324-E6EA3042A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5ABCF804-11A7-1241-A54D-08086C9107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977F35F1-6A2F-554E-BD43-39A787BB79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B1929B49-A93A-E843-ADFF-34253C309D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228A684C-135C-F54B-8D60-A335BF9DC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1E06A5E0-1545-264E-BE9C-A17EAE089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F3408857-8750-ED4A-A22E-464579A09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7307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5985EDB-78A6-0D42-A122-298603FED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77159BD6-ED29-E44B-AB9A-61B5B297A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E38F9A15-3AC5-0E4F-8227-0CDF09127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79B77FE6-EA62-D244-9193-E742FD265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6295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288F4BBA-39E8-A941-B01C-BEE9C2E17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13C90254-13AD-1244-A21A-433CC4408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7070EF58-B65B-924B-A7C0-4B8CA43C8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545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6874003-FB45-2C46-9117-E74DAFFBA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B5516DAF-0F07-D142-B326-7C05651A33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07781881-33E7-CC46-BEC4-442B057B1C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D7764FEE-1DEC-0D45-B0F5-14F8EAB04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5A09AB68-AD3C-EF47-BF9D-B385DD1EC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26409EB6-9F38-6C4C-9FB6-939E74D12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2128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C56B8F5-235D-4740-BB50-514E200D2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AA908191-1E9C-A440-B392-C284CC20C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187A0DDC-69AE-2D40-B4F6-08D58572F1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337B525F-E324-6B41-81B3-685EFCBD3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EC41041-CDB8-A341-BE31-FEB7183C5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AAB5519-AC14-224E-BFDF-4D9FB494C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461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0470AA5-D1DA-CD40-9936-5889F10C9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847081D9-DF97-C843-A08D-C99AA4952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3A7E491-A4BA-EB46-8F71-E60EB3BE7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5548171-BDF2-914E-B389-D66763C41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8CC6383-007E-6C49-8C09-2AF43C055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2328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3B7114AF-2462-CA4F-B2B5-F9C518FFCE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5A5F6841-5909-E943-BE5F-611361FEF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86682C-DC9F-A049-B8A2-C0E13154E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B2C86659-8888-054F-9F15-CD6E948DB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7E267A8C-9211-2845-9D1C-9C89A9F84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3838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771650"/>
            <a:ext cx="7772400" cy="12001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200400"/>
            <a:ext cx="6400800" cy="14287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>
            <a:extLst>
              <a:ext uri="{FF2B5EF4-FFF2-40B4-BE49-F238E27FC236}">
                <a16:creationId xmlns:a16="http://schemas.microsoft.com/office/drawing/2014/main" xmlns="" id="{F5340954-9716-0C47-AD60-E7602F62BA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>
            <a:extLst>
              <a:ext uri="{FF2B5EF4-FFF2-40B4-BE49-F238E27FC236}">
                <a16:creationId xmlns:a16="http://schemas.microsoft.com/office/drawing/2014/main" xmlns="" id="{11AA9A6E-1EEC-DE43-A730-C44944A1C4A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97D5-A712-F348-A170-BEE406D6C06B}" type="datetimeFigureOut">
              <a:rPr lang="en-US"/>
              <a:pPr>
                <a:defRPr/>
              </a:pPr>
              <a:t>3/2/2020</a:t>
            </a:fld>
            <a:endParaRPr lang="en-US"/>
          </a:p>
        </p:txBody>
      </p:sp>
      <p:sp>
        <p:nvSpPr>
          <p:cNvPr id="6" name="Holder 6">
            <a:extLst>
              <a:ext uri="{FF2B5EF4-FFF2-40B4-BE49-F238E27FC236}">
                <a16:creationId xmlns:a16="http://schemas.microsoft.com/office/drawing/2014/main" xmlns="" id="{F11821C6-D903-1D4F-8C88-1BFF830F0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B0F8F-187A-4449-AE2C-FAEC0A2978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0760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AF52B609-7605-364B-A603-BFF8059BD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C0F56EB2-2B44-514C-8915-B7DD4397CA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2EC052A-AFF7-AA40-B4B4-36F62BA226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6E094-0395-F643-A703-D31CDB4013CF}" type="datetimeFigureOut">
              <a:rPr lang="es-ES" smtClean="0"/>
              <a:t>02/03/2020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21F2715-D05E-E240-9D74-E2D3D2450D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E42CC71-346C-2D42-A7F3-DB2EF98586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E57D4-6BCC-D349-9C63-5DD7B1CC5BB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257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1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4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oleObject" Target="../embeddings/Hoja_de_c_lculo_de_Microsoft_Excel_97-20031.xls"/><Relationship Id="rId10" Type="http://schemas.openxmlformats.org/officeDocument/2006/relationships/comments" Target="../comments/comment1.xml"/><Relationship Id="rId4" Type="http://schemas.openxmlformats.org/officeDocument/2006/relationships/oleObject" Target="../embeddings/oleObject1.bin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comments" Target="../comments/commen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6.emf"/><Relationship Id="rId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comments" Target="../comments/comment3.xml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edificios-sector-publico.png"/>
          <p:cNvPicPr>
            <a:picLocks noChangeAspect="1"/>
          </p:cNvPicPr>
          <p:nvPr/>
        </p:nvPicPr>
        <p:blipFill>
          <a:blip r:embed="rId3">
            <a:alphaModFix amt="6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617" y="1741959"/>
            <a:ext cx="9144000" cy="2517648"/>
          </a:xfrm>
          <a:prstGeom prst="rect">
            <a:avLst/>
          </a:prstGeom>
        </p:spPr>
      </p:pic>
      <p:grpSp>
        <p:nvGrpSpPr>
          <p:cNvPr id="9" name="Agrupar 8"/>
          <p:cNvGrpSpPr/>
          <p:nvPr/>
        </p:nvGrpSpPr>
        <p:grpSpPr>
          <a:xfrm>
            <a:off x="1401038" y="1887014"/>
            <a:ext cx="2928941" cy="1803512"/>
            <a:chOff x="1401038" y="1887014"/>
            <a:chExt cx="2928941" cy="1803512"/>
          </a:xfrm>
        </p:grpSpPr>
        <p:sp>
          <p:nvSpPr>
            <p:cNvPr id="4" name="Rectángulo 3"/>
            <p:cNvSpPr/>
            <p:nvPr/>
          </p:nvSpPr>
          <p:spPr>
            <a:xfrm>
              <a:off x="2773143" y="2503950"/>
              <a:ext cx="18473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s-ES" sz="32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endParaRPr>
            </a:p>
          </p:txBody>
        </p:sp>
        <p:sp>
          <p:nvSpPr>
            <p:cNvPr id="5" name="Rectángulo 4"/>
            <p:cNvSpPr/>
            <p:nvPr/>
          </p:nvSpPr>
          <p:spPr>
            <a:xfrm>
              <a:off x="2773143" y="1887014"/>
              <a:ext cx="1556836" cy="7608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s-ES" sz="4800" dirty="0">
                  <a:solidFill>
                    <a:schemeClr val="bg1">
                      <a:lumMod val="75000"/>
                    </a:schemeClr>
                  </a:solidFill>
                  <a:latin typeface="Helvetica"/>
                </a:rPr>
                <a:t>2020</a:t>
              </a:r>
            </a:p>
          </p:txBody>
        </p:sp>
        <p:sp>
          <p:nvSpPr>
            <p:cNvPr id="6" name="Rectángulo 5"/>
            <p:cNvSpPr/>
            <p:nvPr/>
          </p:nvSpPr>
          <p:spPr>
            <a:xfrm>
              <a:off x="2773143" y="3070334"/>
              <a:ext cx="184731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s-ES" sz="1500" dirty="0">
                <a:solidFill>
                  <a:schemeClr val="bg1"/>
                </a:solidFill>
                <a:latin typeface="Helvetica"/>
              </a:endParaRPr>
            </a:p>
          </p:txBody>
        </p:sp>
        <p:pic>
          <p:nvPicPr>
            <p:cNvPr id="8" name="Imagen 7" descr="LOGO-IESS-VERTICAL-MAS-LINEA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1038" y="1958056"/>
              <a:ext cx="1093806" cy="1732470"/>
            </a:xfrm>
            <a:prstGeom prst="rect">
              <a:avLst/>
            </a:prstGeom>
          </p:spPr>
        </p:pic>
      </p:grpSp>
      <p:sp>
        <p:nvSpPr>
          <p:cNvPr id="10" name="Rectángulo 9">
            <a:extLst>
              <a:ext uri="{FF2B5EF4-FFF2-40B4-BE49-F238E27FC236}">
                <a16:creationId xmlns:a16="http://schemas.microsoft.com/office/drawing/2014/main" xmlns="" id="{34C3BDC0-399B-7B4C-ADEA-02A96FAA256A}"/>
              </a:ext>
            </a:extLst>
          </p:cNvPr>
          <p:cNvSpPr/>
          <p:nvPr/>
        </p:nvSpPr>
        <p:spPr>
          <a:xfrm>
            <a:off x="2659954" y="2501235"/>
            <a:ext cx="6189662" cy="646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3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RENDICIÓN DE CUENTAS </a:t>
            </a:r>
            <a:endParaRPr lang="es-ES" sz="3600" b="1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Helvetica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13A307C1-66FB-5E46-AB8E-4CA216F2341E}"/>
              </a:ext>
            </a:extLst>
          </p:cNvPr>
          <p:cNvSpPr/>
          <p:nvPr/>
        </p:nvSpPr>
        <p:spPr>
          <a:xfrm>
            <a:off x="2659954" y="3085435"/>
            <a:ext cx="6189662" cy="276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spc="300" dirty="0">
                <a:solidFill>
                  <a:schemeClr val="bg1"/>
                </a:solidFill>
                <a:latin typeface="Helvetica"/>
              </a:rPr>
              <a:t>INSTITUTO ECUATORIANO DE SEGURIDAD SOCIAL</a:t>
            </a:r>
          </a:p>
        </p:txBody>
      </p:sp>
      <p:sp>
        <p:nvSpPr>
          <p:cNvPr id="12" name="Rectángulo 7">
            <a:extLst>
              <a:ext uri="{FF2B5EF4-FFF2-40B4-BE49-F238E27FC236}">
                <a16:creationId xmlns:a16="http://schemas.microsoft.com/office/drawing/2014/main" xmlns="" id="{6D2124C5-61C3-EA4A-A3C5-CFEF3DCC0B40}"/>
              </a:ext>
            </a:extLst>
          </p:cNvPr>
          <p:cNvSpPr/>
          <p:nvPr/>
        </p:nvSpPr>
        <p:spPr>
          <a:xfrm>
            <a:off x="2677416" y="3360072"/>
            <a:ext cx="55038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CENTRO DE ESPECIALIDADES BALZAR</a:t>
            </a:r>
            <a:endParaRPr lang="es-ES" sz="2000" b="1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81634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xmlns="" id="{ABEF1B4B-CAF3-764A-9324-F36570BFE7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66" r="15345" b="7524"/>
          <a:stretch/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xmlns="" id="{15A09548-8605-6D46-8054-4C1CBF1B4240}"/>
              </a:ext>
            </a:extLst>
          </p:cNvPr>
          <p:cNvSpPr txBox="1">
            <a:spLocks/>
          </p:cNvSpPr>
          <p:nvPr/>
        </p:nvSpPr>
        <p:spPr>
          <a:xfrm>
            <a:off x="6062486" y="356572"/>
            <a:ext cx="2227263" cy="498475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COBERTURA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CD0DACD5-D881-AD47-B8F2-78C9EAAC454D}"/>
              </a:ext>
            </a:extLst>
          </p:cNvPr>
          <p:cNvSpPr/>
          <p:nvPr/>
        </p:nvSpPr>
        <p:spPr>
          <a:xfrm>
            <a:off x="1387475" y="341313"/>
            <a:ext cx="51054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000" b="1" spc="300" dirty="0">
                <a:solidFill>
                  <a:srgbClr val="1136C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RENDICIÓN DE CUENTAS 2019/</a:t>
            </a:r>
          </a:p>
        </p:txBody>
      </p:sp>
      <p:sp>
        <p:nvSpPr>
          <p:cNvPr id="3077" name="CuadroTexto 8">
            <a:extLst>
              <a:ext uri="{FF2B5EF4-FFF2-40B4-BE49-F238E27FC236}">
                <a16:creationId xmlns:a16="http://schemas.microsoft.com/office/drawing/2014/main" xmlns="" id="{76919E42-0FA1-E447-B324-D7CA0F2D8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3950" y="1532643"/>
            <a:ext cx="1503362" cy="390525"/>
          </a:xfrm>
          <a:prstGeom prst="rect">
            <a:avLst/>
          </a:prstGeom>
          <a:noFill/>
          <a:ln>
            <a:noFill/>
          </a:ln>
        </p:spPr>
        <p:txBody>
          <a:bodyPr wrap="none" lIns="81949" tIns="40974" rIns="81949" bIns="40974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s-EC" sz="2000" b="1" i="1" dirty="0">
                <a:solidFill>
                  <a:srgbClr val="7030A0"/>
                </a:solidFill>
              </a:rPr>
              <a:t>ATENCIONES</a:t>
            </a:r>
          </a:p>
        </p:txBody>
      </p:sp>
      <p:sp>
        <p:nvSpPr>
          <p:cNvPr id="3080" name="CuadroTexto 11">
            <a:extLst>
              <a:ext uri="{FF2B5EF4-FFF2-40B4-BE49-F238E27FC236}">
                <a16:creationId xmlns:a16="http://schemas.microsoft.com/office/drawing/2014/main" xmlns="" id="{00906A54-3B3F-5B4C-BF67-D0F30F624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7574" y="1527485"/>
            <a:ext cx="1795463" cy="390525"/>
          </a:xfrm>
          <a:prstGeom prst="rect">
            <a:avLst/>
          </a:prstGeom>
          <a:noFill/>
          <a:ln>
            <a:noFill/>
          </a:ln>
        </p:spPr>
        <p:txBody>
          <a:bodyPr wrap="none" lIns="81949" tIns="40974" rIns="81949" bIns="40974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s-EC" sz="2000" b="1" i="1" dirty="0">
                <a:solidFill>
                  <a:srgbClr val="7030A0"/>
                </a:solidFill>
              </a:rPr>
              <a:t>CITAS MÉDICAS</a:t>
            </a:r>
          </a:p>
        </p:txBody>
      </p:sp>
      <p:pic>
        <p:nvPicPr>
          <p:cNvPr id="9223" name="Imagen 9" descr="Logo IESS_Mesa de trabajo 1.png">
            <a:extLst>
              <a:ext uri="{FF2B5EF4-FFF2-40B4-BE49-F238E27FC236}">
                <a16:creationId xmlns:a16="http://schemas.microsoft.com/office/drawing/2014/main" xmlns="" id="{3C68AC19-C555-7845-909D-6F9E8599F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61938"/>
            <a:ext cx="10985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5E099A07-990C-F64C-9CC1-11BDA5CBC7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074" y="1451624"/>
            <a:ext cx="317500" cy="4572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A5225A1A-A4DF-F04B-8D0C-AC210889B6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1197" y="1451624"/>
            <a:ext cx="317500" cy="457200"/>
          </a:xfrm>
          <a:prstGeom prst="rect">
            <a:avLst/>
          </a:prstGeom>
        </p:spPr>
      </p:pic>
      <p:graphicFrame>
        <p:nvGraphicFramePr>
          <p:cNvPr id="3" name="4 Marcador de contenido">
            <a:extLst>
              <a:ext uri="{FF2B5EF4-FFF2-40B4-BE49-F238E27FC236}">
                <a16:creationId xmlns:a16="http://schemas.microsoft.com/office/drawing/2014/main" xmlns="" id="{CBD20B49-B847-3446-AB43-4E40866BDD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0681141"/>
              </p:ext>
            </p:extLst>
          </p:nvPr>
        </p:nvGraphicFramePr>
        <p:xfrm>
          <a:off x="0" y="2085975"/>
          <a:ext cx="3981450" cy="316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A0BB7847-95F9-EB41-B18B-91F03F4FBE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3807" y="3229384"/>
            <a:ext cx="2360350" cy="2360350"/>
          </a:xfrm>
          <a:prstGeom prst="rect">
            <a:avLst/>
          </a:prstGeom>
        </p:spPr>
      </p:pic>
      <p:graphicFrame>
        <p:nvGraphicFramePr>
          <p:cNvPr id="13" name="4 Marcador de contenido">
            <a:extLst>
              <a:ext uri="{FF2B5EF4-FFF2-40B4-BE49-F238E27FC236}">
                <a16:creationId xmlns:a16="http://schemas.microsoft.com/office/drawing/2014/main" xmlns="" id="{CBD20B49-B847-3446-AB43-4E40866BDD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2639129"/>
              </p:ext>
            </p:extLst>
          </p:nvPr>
        </p:nvGraphicFramePr>
        <p:xfrm>
          <a:off x="5094906" y="2080331"/>
          <a:ext cx="3981450" cy="316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55690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xmlns="" id="{06C79FDA-0779-5649-B858-B76CBD6D65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666" r="15345" b="7524"/>
          <a:stretch/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  <p:sp>
        <p:nvSpPr>
          <p:cNvPr id="4102" name="CuadroTexto 11">
            <a:extLst>
              <a:ext uri="{FF2B5EF4-FFF2-40B4-BE49-F238E27FC236}">
                <a16:creationId xmlns:a16="http://schemas.microsoft.com/office/drawing/2014/main" xmlns="" id="{A46FA647-BF50-0745-A2E5-2411C5B377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244" y="1432412"/>
            <a:ext cx="1354137" cy="406400"/>
          </a:xfrm>
          <a:prstGeom prst="rect">
            <a:avLst/>
          </a:prstGeom>
          <a:noFill/>
          <a:ln>
            <a:noFill/>
          </a:ln>
        </p:spPr>
        <p:txBody>
          <a:bodyPr lIns="81949" tIns="40974" rIns="81949" bIns="40974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s-EC" sz="2000" b="1" i="1" dirty="0">
                <a:solidFill>
                  <a:schemeClr val="accent1">
                    <a:lumMod val="75000"/>
                  </a:schemeClr>
                </a:solidFill>
              </a:rPr>
              <a:t>DOTACIÓN</a:t>
            </a:r>
          </a:p>
        </p:txBody>
      </p:sp>
      <p:graphicFrame>
        <p:nvGraphicFramePr>
          <p:cNvPr id="10243" name="4 Marcador de contenido">
            <a:extLst>
              <a:ext uri="{FF2B5EF4-FFF2-40B4-BE49-F238E27FC236}">
                <a16:creationId xmlns:a16="http://schemas.microsoft.com/office/drawing/2014/main" xmlns="" id="{2F130647-8D63-2A40-A168-BBB509A4AA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434995"/>
              </p:ext>
            </p:extLst>
          </p:nvPr>
        </p:nvGraphicFramePr>
        <p:xfrm>
          <a:off x="1566312" y="1889125"/>
          <a:ext cx="2833687" cy="313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Hoja de cálculo" r:id="rId5" imgW="3486016" imgH="3057538" progId="Excel.Sheet.8">
                  <p:embed/>
                </p:oleObj>
              </mc:Choice>
              <mc:Fallback>
                <p:oleObj name="Hoja de cálculo" r:id="rId5" imgW="3486016" imgH="3057538" progId="Excel.Sheet.8">
                  <p:embed/>
                  <p:pic>
                    <p:nvPicPr>
                      <p:cNvPr id="10243" name="4 Marcador de contenido">
                        <a:extLst>
                          <a:ext uri="{FF2B5EF4-FFF2-40B4-BE49-F238E27FC236}">
                            <a16:creationId xmlns:a16="http://schemas.microsoft.com/office/drawing/2014/main" xmlns="" id="{2F130647-8D63-2A40-A168-BBB509A4AAA1}"/>
                          </a:ext>
                        </a:extLst>
                      </p:cNvPr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6312" y="1889125"/>
                        <a:ext cx="2833687" cy="313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D1D4268A-2D70-A74E-B802-807E85C749D0}"/>
              </a:ext>
            </a:extLst>
          </p:cNvPr>
          <p:cNvSpPr txBox="1">
            <a:spLocks/>
          </p:cNvSpPr>
          <p:nvPr/>
        </p:nvSpPr>
        <p:spPr>
          <a:xfrm>
            <a:off x="5943600" y="379413"/>
            <a:ext cx="2227263" cy="498475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COBERTURA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xmlns="" id="{356A4EDA-AD9E-A346-872C-53A6B9800038}"/>
              </a:ext>
            </a:extLst>
          </p:cNvPr>
          <p:cNvSpPr/>
          <p:nvPr/>
        </p:nvSpPr>
        <p:spPr>
          <a:xfrm>
            <a:off x="1387475" y="341313"/>
            <a:ext cx="51054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000" b="1" spc="300" dirty="0">
                <a:solidFill>
                  <a:srgbClr val="1136C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RENDICIÓN DE CUENTAS 2019/</a:t>
            </a:r>
          </a:p>
        </p:txBody>
      </p:sp>
      <p:pic>
        <p:nvPicPr>
          <p:cNvPr id="10247" name="Imagen 13" descr="Logo IESS_Mesa de trabajo 1.png">
            <a:extLst>
              <a:ext uri="{FF2B5EF4-FFF2-40B4-BE49-F238E27FC236}">
                <a16:creationId xmlns:a16="http://schemas.microsoft.com/office/drawing/2014/main" xmlns="" id="{8613B64A-DC52-B443-9F12-A6F8C16778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61938"/>
            <a:ext cx="10985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97822372-1012-A845-B3C5-FF462060EF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744" y="1381612"/>
            <a:ext cx="317500" cy="4572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5628547F-DEEA-714B-A4CD-B731F122FA3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31802" y="952247"/>
            <a:ext cx="4847609" cy="4159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83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xmlns="" id="{6E4A7D3E-9169-2141-AE2D-FE84197A4C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66" r="15345" b="7524"/>
          <a:stretch/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xmlns="" id="{DAA920A0-01B2-4547-936A-328F7443A0B0}"/>
              </a:ext>
            </a:extLst>
          </p:cNvPr>
          <p:cNvSpPr txBox="1">
            <a:spLocks/>
          </p:cNvSpPr>
          <p:nvPr/>
        </p:nvSpPr>
        <p:spPr>
          <a:xfrm>
            <a:off x="2438400" y="1943100"/>
            <a:ext cx="6577013" cy="498475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endParaRPr lang="es-ES" sz="30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Helvetica"/>
            </a:endParaRPr>
          </a:p>
        </p:txBody>
      </p:sp>
      <p:sp>
        <p:nvSpPr>
          <p:cNvPr id="18434" name="2 Marcador de contenido">
            <a:extLst>
              <a:ext uri="{FF2B5EF4-FFF2-40B4-BE49-F238E27FC236}">
                <a16:creationId xmlns:a16="http://schemas.microsoft.com/office/drawing/2014/main" xmlns="" id="{5DAF8157-C052-E548-8568-EC5035F1D0A4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3855883" y="1472660"/>
            <a:ext cx="4868862" cy="324961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Blip>
                <a:blip r:embed="rId3"/>
              </a:buBlip>
            </a:pPr>
            <a:r>
              <a:rPr lang="es-EC" altLang="es-MX" sz="2000" b="1" dirty="0" smtClean="0"/>
              <a:t>Objetivo </a:t>
            </a:r>
            <a:r>
              <a:rPr lang="es-EC" altLang="es-MX" sz="2000" b="1" dirty="0"/>
              <a:t>Estratégico N°2 </a:t>
            </a:r>
            <a:r>
              <a:rPr lang="es-EC" altLang="es-MX" sz="2000" dirty="0"/>
              <a:t>Incrementar la eficiencia en el uso de recursos </a:t>
            </a:r>
            <a:r>
              <a:rPr lang="es-EC" altLang="es-MX" sz="2000" dirty="0" smtClean="0"/>
              <a:t>financieros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s-EC" altLang="es-MX" sz="2000" dirty="0" smtClean="0"/>
          </a:p>
          <a:p>
            <a:pPr marL="0" indent="0" algn="just">
              <a:lnSpc>
                <a:spcPct val="100000"/>
              </a:lnSpc>
              <a:buBlip>
                <a:blip r:embed="rId3"/>
              </a:buBlip>
            </a:pPr>
            <a:r>
              <a:rPr lang="es-EC" altLang="es-MX" sz="2000" b="1" dirty="0" smtClean="0"/>
              <a:t>Objetivo Estratégico N°4 </a:t>
            </a:r>
            <a:r>
              <a:rPr lang="es-EC" altLang="es-MX" sz="2000" dirty="0" smtClean="0"/>
              <a:t>Incrementar la calidad, calidez y oportunidad en el acceso y entregada las prestaciones y servicios“</a:t>
            </a:r>
          </a:p>
          <a:p>
            <a:pPr marL="0" indent="0" algn="just">
              <a:lnSpc>
                <a:spcPct val="100000"/>
              </a:lnSpc>
              <a:buBlip>
                <a:blip r:embed="rId3"/>
              </a:buBlip>
            </a:pPr>
            <a:endParaRPr lang="es-EC" altLang="es-MX" sz="2000" dirty="0" smtClean="0"/>
          </a:p>
          <a:p>
            <a:pPr marL="0" indent="0" algn="just">
              <a:lnSpc>
                <a:spcPct val="100000"/>
              </a:lnSpc>
              <a:buBlip>
                <a:blip r:embed="rId3"/>
              </a:buBlip>
            </a:pPr>
            <a:r>
              <a:rPr lang="es-EC" altLang="es-MX" sz="2000" b="1" dirty="0" smtClean="0"/>
              <a:t>Objetivo </a:t>
            </a:r>
            <a:r>
              <a:rPr lang="es-EC" altLang="es-MX" sz="2000" b="1" dirty="0"/>
              <a:t>Estratégico N°5 </a:t>
            </a:r>
            <a:r>
              <a:rPr lang="es-EC" altLang="es-MX" sz="2000" dirty="0"/>
              <a:t>Incrementar la eficiencia operacional de la gestión de los procesos</a:t>
            </a:r>
          </a:p>
          <a:p>
            <a:pPr marL="0" indent="0" algn="just">
              <a:lnSpc>
                <a:spcPct val="100000"/>
              </a:lnSpc>
              <a:buBlip>
                <a:blip r:embed="rId3"/>
              </a:buBlip>
            </a:pPr>
            <a:endParaRPr lang="es-EC" altLang="es-MX" sz="20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3D011164-C946-B140-91B0-F0E84C19E6A1}"/>
              </a:ext>
            </a:extLst>
          </p:cNvPr>
          <p:cNvSpPr/>
          <p:nvPr/>
        </p:nvSpPr>
        <p:spPr>
          <a:xfrm>
            <a:off x="1219200" y="323850"/>
            <a:ext cx="51054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000" b="1" spc="300" dirty="0">
                <a:solidFill>
                  <a:srgbClr val="1136C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RENDICIÓN DE CUENTAS 2019</a:t>
            </a:r>
          </a:p>
        </p:txBody>
      </p:sp>
      <p:pic>
        <p:nvPicPr>
          <p:cNvPr id="18436" name="Imagen 6" descr="Logo IESS_Mesa de trabajo 1.png">
            <a:extLst>
              <a:ext uri="{FF2B5EF4-FFF2-40B4-BE49-F238E27FC236}">
                <a16:creationId xmlns:a16="http://schemas.microsoft.com/office/drawing/2014/main" xmlns="" id="{AAB0B240-BDB4-EA44-94A6-57F413F36D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231775"/>
            <a:ext cx="109855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xmlns="" id="{F4C7D363-9D74-6942-84F8-E2473A9EFC4C}"/>
              </a:ext>
            </a:extLst>
          </p:cNvPr>
          <p:cNvSpPr/>
          <p:nvPr/>
        </p:nvSpPr>
        <p:spPr>
          <a:xfrm>
            <a:off x="417513" y="1898955"/>
            <a:ext cx="3087688" cy="7572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400" b="1" dirty="0">
                <a:solidFill>
                  <a:srgbClr val="7030A0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OBJETIVOS </a:t>
            </a:r>
          </a:p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400" b="1" dirty="0">
                <a:solidFill>
                  <a:srgbClr val="7030A0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INSTITUCIONALES</a:t>
            </a:r>
          </a:p>
        </p:txBody>
      </p:sp>
      <p:sp>
        <p:nvSpPr>
          <p:cNvPr id="9" name="Línea">
            <a:extLst>
              <a:ext uri="{FF2B5EF4-FFF2-40B4-BE49-F238E27FC236}">
                <a16:creationId xmlns:a16="http://schemas.microsoft.com/office/drawing/2014/main" xmlns="" id="{F03F1346-4FDD-434D-9676-0D7D5062663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29831" y="1565275"/>
            <a:ext cx="0" cy="3598863"/>
          </a:xfrm>
          <a:prstGeom prst="line">
            <a:avLst/>
          </a:prstGeom>
          <a:noFill/>
          <a:ln w="15875">
            <a:solidFill>
              <a:srgbClr val="004392"/>
            </a:solidFill>
            <a:miter lim="400000"/>
            <a:headEnd/>
            <a:tailEnd/>
          </a:ln>
        </p:spPr>
        <p:txBody>
          <a:bodyPr lIns="19049" tIns="19049" rIns="19049" bIns="19049" anchor="ctr"/>
          <a:lstStyle/>
          <a:p>
            <a:pPr defTabSz="342892">
              <a:defRPr/>
            </a:pPr>
            <a:endParaRPr lang="es-EC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MS PGothic" pitchFamily="34" charset="-128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62EEE590-3D49-7040-9EE8-211F93CD38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952" y="2845847"/>
            <a:ext cx="3110854" cy="219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00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xmlns="" id="{6349C190-C9C9-CC4A-AABD-BCE9BD8EB4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66" r="15345" b="7524"/>
          <a:stretch/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xmlns="" id="{EB30E019-FEAE-2A43-8165-81171786815F}"/>
              </a:ext>
            </a:extLst>
          </p:cNvPr>
          <p:cNvSpPr txBox="1">
            <a:spLocks/>
          </p:cNvSpPr>
          <p:nvPr/>
        </p:nvSpPr>
        <p:spPr>
          <a:xfrm>
            <a:off x="-163513" y="2328863"/>
            <a:ext cx="6577013" cy="498475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endParaRPr lang="es-ES" sz="30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Helvetica"/>
            </a:endParaRPr>
          </a:p>
        </p:txBody>
      </p:sp>
      <p:graphicFrame>
        <p:nvGraphicFramePr>
          <p:cNvPr id="6" name="5 Tabla">
            <a:extLst>
              <a:ext uri="{FF2B5EF4-FFF2-40B4-BE49-F238E27FC236}">
                <a16:creationId xmlns:a16="http://schemas.microsoft.com/office/drawing/2014/main" xmlns="" id="{6183210D-AE56-6943-B7E4-003BE62996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041365"/>
              </p:ext>
            </p:extLst>
          </p:nvPr>
        </p:nvGraphicFramePr>
        <p:xfrm>
          <a:off x="3276600" y="2652713"/>
          <a:ext cx="4838700" cy="762000"/>
        </p:xfrm>
        <a:graphic>
          <a:graphicData uri="http://schemas.openxmlformats.org/drawingml/2006/table">
            <a:tbl>
              <a:tblPr/>
              <a:tblGrid>
                <a:gridCol w="14520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12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741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Total presupuesto institucional</a:t>
                      </a: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Gasto corriente planificado</a:t>
                      </a: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Gasto corriente ejecutado</a:t>
                      </a: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Cambria"/>
                          <a:ea typeface="MS Mincho"/>
                          <a:cs typeface="Times New Roman"/>
                        </a:rPr>
                        <a:t>1296272.55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Cambria"/>
                          <a:ea typeface="MS Mincho"/>
                          <a:cs typeface="Times New Roman"/>
                        </a:rPr>
                        <a:t>1296272.55</a:t>
                      </a: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Cambria"/>
                          <a:ea typeface="MS Mincho"/>
                          <a:cs typeface="Times New Roman"/>
                        </a:rPr>
                        <a:t>1084748.19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9478" name="Rectangle 1">
            <a:extLst>
              <a:ext uri="{FF2B5EF4-FFF2-40B4-BE49-F238E27FC236}">
                <a16:creationId xmlns:a16="http://schemas.microsoft.com/office/drawing/2014/main" xmlns="" id="{2D1FF525-48B5-EA48-B058-110E577C9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3591074"/>
            <a:ext cx="5105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s-ES" altLang="es-MX" sz="1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El presupuesto codificado  para el ejercicio econ</a:t>
            </a:r>
            <a:r>
              <a:rPr lang="es-ES" altLang="es-MX" sz="1200" dirty="0">
                <a:ea typeface="MS Mincho" panose="02020609040205080304" pitchFamily="49" charset="-128"/>
                <a:cs typeface="Arial" panose="020B0604020202020204" pitchFamily="34" charset="0"/>
              </a:rPr>
              <a:t>ó</a:t>
            </a:r>
            <a:r>
              <a:rPr lang="es-ES" altLang="es-MX" sz="1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mico </a:t>
            </a:r>
            <a:r>
              <a:rPr lang="es-ES" altLang="es-MX" sz="12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2019 </a:t>
            </a:r>
            <a:r>
              <a:rPr lang="es-ES" altLang="es-MX" sz="1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fue de </a:t>
            </a:r>
            <a:r>
              <a:rPr lang="es-ES" sz="1200" dirty="0" smtClean="0">
                <a:latin typeface="Cambria"/>
                <a:ea typeface="MS Mincho"/>
                <a:cs typeface="Times New Roman"/>
              </a:rPr>
              <a:t>1296272.55</a:t>
            </a:r>
            <a:r>
              <a:rPr lang="es-ES" altLang="es-MX" sz="12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; </a:t>
            </a:r>
            <a:r>
              <a:rPr lang="es-ES" altLang="es-MX" sz="1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de lo cual se ha alcanzado una ejecuci</a:t>
            </a:r>
            <a:r>
              <a:rPr lang="es-ES" altLang="es-MX" sz="1200" dirty="0">
                <a:ea typeface="MS Mincho" panose="02020609040205080304" pitchFamily="49" charset="-128"/>
                <a:cs typeface="Arial" panose="020B0604020202020204" pitchFamily="34" charset="0"/>
              </a:rPr>
              <a:t>ó</a:t>
            </a:r>
            <a:r>
              <a:rPr lang="es-ES" altLang="es-MX" sz="1200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n del </a:t>
            </a:r>
            <a:r>
              <a:rPr lang="es-ES" altLang="es-MX" sz="1200" dirty="0" smtClean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83.68%.</a:t>
            </a:r>
            <a:endParaRPr lang="es-ES" altLang="es-MX" dirty="0"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xmlns="" id="{515A8968-0250-174D-BEE6-A9B910DC5DDB}"/>
              </a:ext>
            </a:extLst>
          </p:cNvPr>
          <p:cNvSpPr/>
          <p:nvPr/>
        </p:nvSpPr>
        <p:spPr>
          <a:xfrm>
            <a:off x="1219200" y="323850"/>
            <a:ext cx="51054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000" b="1" spc="300" dirty="0">
                <a:solidFill>
                  <a:srgbClr val="1136C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RENDICIÓN DE CUENTAS 2019</a:t>
            </a:r>
          </a:p>
        </p:txBody>
      </p:sp>
      <p:pic>
        <p:nvPicPr>
          <p:cNvPr id="19480" name="Imagen 7" descr="Logo IESS_Mesa de trabajo 1.png">
            <a:extLst>
              <a:ext uri="{FF2B5EF4-FFF2-40B4-BE49-F238E27FC236}">
                <a16:creationId xmlns:a16="http://schemas.microsoft.com/office/drawing/2014/main" xmlns="" id="{1C7B4BEF-CC86-2B45-863E-D67B67771D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231775"/>
            <a:ext cx="109855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2F4D9CCF-488E-614F-AE77-B97EAE50734F}"/>
              </a:ext>
            </a:extLst>
          </p:cNvPr>
          <p:cNvSpPr/>
          <p:nvPr/>
        </p:nvSpPr>
        <p:spPr>
          <a:xfrm>
            <a:off x="968375" y="1384007"/>
            <a:ext cx="3562350" cy="590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b="1" dirty="0">
                <a:solidFill>
                  <a:srgbClr val="7030A0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EJECUCIÓN PROGRAMÁTICA </a:t>
            </a:r>
          </a:p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b="1" dirty="0">
                <a:solidFill>
                  <a:srgbClr val="7030A0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PRESUPUESTARIA</a:t>
            </a:r>
          </a:p>
        </p:txBody>
      </p:sp>
      <p:pic>
        <p:nvPicPr>
          <p:cNvPr id="19484" name="Imagen 13">
            <a:extLst>
              <a:ext uri="{FF2B5EF4-FFF2-40B4-BE49-F238E27FC236}">
                <a16:creationId xmlns:a16="http://schemas.microsoft.com/office/drawing/2014/main" xmlns="" id="{6B39D69C-883B-B840-B1BA-3E07362FD6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40113" y="4052888"/>
            <a:ext cx="27178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74E72DBF-47EB-F346-84A2-1041E1FB4D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450" y="1261710"/>
            <a:ext cx="317500" cy="4572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BBC1F2B3-B260-0249-BDBF-E02058C078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114" y="2652713"/>
            <a:ext cx="3034729" cy="236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4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CA184325-69BB-974D-9E2D-2767F900DB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66" r="15345" b="7524"/>
          <a:stretch/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xmlns="" id="{2B69AB54-F2B4-8E42-9CBB-3E83764668DE}"/>
              </a:ext>
            </a:extLst>
          </p:cNvPr>
          <p:cNvSpPr txBox="1">
            <a:spLocks/>
          </p:cNvSpPr>
          <p:nvPr/>
        </p:nvSpPr>
        <p:spPr>
          <a:xfrm>
            <a:off x="5729288" y="250825"/>
            <a:ext cx="2717800" cy="498475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PROCESOS DE </a:t>
            </a:r>
          </a:p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CONTRATACIÓN</a:t>
            </a:r>
          </a:p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endParaRPr lang="es-ES" sz="30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Helvetica"/>
            </a:endParaRPr>
          </a:p>
        </p:txBody>
      </p:sp>
      <p:graphicFrame>
        <p:nvGraphicFramePr>
          <p:cNvPr id="13" name="4 Marcador de contenido">
            <a:extLst>
              <a:ext uri="{FF2B5EF4-FFF2-40B4-BE49-F238E27FC236}">
                <a16:creationId xmlns:a16="http://schemas.microsoft.com/office/drawing/2014/main" xmlns="" id="{6A00D93E-13CD-E941-B478-D2593AB8F318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565772631"/>
              </p:ext>
            </p:extLst>
          </p:nvPr>
        </p:nvGraphicFramePr>
        <p:xfrm>
          <a:off x="1524000" y="1674813"/>
          <a:ext cx="6172200" cy="3687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18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558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44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76322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TIPO DE CONTRATACIÓN</a:t>
                      </a:r>
                    </a:p>
                  </a:txBody>
                  <a:tcPr marL="4611" marR="4611" marT="4163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Número Total </a:t>
                      </a:r>
                    </a:p>
                  </a:txBody>
                  <a:tcPr marL="4611" marR="4611" marT="4163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Valor Total </a:t>
                      </a:r>
                    </a:p>
                  </a:txBody>
                  <a:tcPr marL="4611" marR="4611" marT="4163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Ínfima Cuantía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Cambria"/>
                          <a:ea typeface="MS Mincho"/>
                          <a:cs typeface="Times New Roman"/>
                        </a:rPr>
                        <a:t>77</a:t>
                      </a: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Cambria"/>
                          <a:ea typeface="MS Mincho"/>
                          <a:cs typeface="Times New Roman"/>
                        </a:rPr>
                        <a:t>249786.15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Publicación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Licitación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Subasta Inversa Electrónica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Procesos de Declaratoria de Emergencia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Concurso Público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Contratación Directa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Menor Cuantía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Lista corta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Producción Nacional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Terminación Unilateral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Consultoría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Régimen Especial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ES" sz="120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Catálogo Electrónico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Cambria"/>
                          <a:ea typeface="MS Mincho"/>
                          <a:cs typeface="Times New Roman"/>
                        </a:rPr>
                        <a:t>2</a:t>
                      </a:r>
                      <a:endParaRPr lang="es-ES" sz="1200" dirty="0"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Cambria"/>
                          <a:ea typeface="MS Mincho"/>
                          <a:cs typeface="Times New Roman"/>
                        </a:rPr>
                        <a:t>25,542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Cotización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Ferias Inclusivas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tc>
                  <a:txBody>
                    <a:bodyPr/>
                    <a:lstStyle/>
                    <a:p>
                      <a:endParaRPr lang="es-EC" sz="900" dirty="0">
                        <a:latin typeface="+mn-lt"/>
                      </a:endParaRPr>
                    </a:p>
                  </a:txBody>
                  <a:tcPr marL="64247" marR="64247" marT="29001" marB="29001"/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00673">
                <a:tc>
                  <a:txBody>
                    <a:bodyPr/>
                    <a:lstStyle/>
                    <a:p>
                      <a:pPr marL="419577" lvl="1" algn="l" defTabSz="914400" rtl="0" eaLnBrk="1" fontAlgn="ctr" latinLnBrk="0" hangingPunct="1"/>
                      <a:r>
                        <a:rPr lang="es-EC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Otras</a:t>
                      </a:r>
                    </a:p>
                  </a:txBody>
                  <a:tcPr marL="4611" marR="4611" marT="4163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9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9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</a:tbl>
          </a:graphicData>
        </a:graphic>
      </p:graphicFrame>
      <p:sp>
        <p:nvSpPr>
          <p:cNvPr id="14" name="Rectángulo 13">
            <a:extLst>
              <a:ext uri="{FF2B5EF4-FFF2-40B4-BE49-F238E27FC236}">
                <a16:creationId xmlns:a16="http://schemas.microsoft.com/office/drawing/2014/main" xmlns="" id="{2E826F0B-A032-7E47-8607-AD312DFD5DB1}"/>
              </a:ext>
            </a:extLst>
          </p:cNvPr>
          <p:cNvSpPr/>
          <p:nvPr/>
        </p:nvSpPr>
        <p:spPr>
          <a:xfrm>
            <a:off x="1273175" y="1241425"/>
            <a:ext cx="7059613" cy="36988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i="1" cap="all" dirty="0">
                <a:solidFill>
                  <a:srgbClr val="7030A0"/>
                </a:solidFill>
                <a:latin typeface="Helvetica"/>
              </a:rPr>
              <a:t>COMPRAS PÚBLICAS DE BIENES Y SERVICIOS FINALIZADOS</a:t>
            </a:r>
            <a:endParaRPr lang="es-EC" b="1" i="1" dirty="0">
              <a:solidFill>
                <a:srgbClr val="7030A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xmlns="" id="{AF56BC71-7C73-044E-873E-F7DD9BE328C7}"/>
              </a:ext>
            </a:extLst>
          </p:cNvPr>
          <p:cNvSpPr/>
          <p:nvPr/>
        </p:nvSpPr>
        <p:spPr>
          <a:xfrm>
            <a:off x="1295400" y="300038"/>
            <a:ext cx="51054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000" b="1" spc="300" dirty="0">
                <a:solidFill>
                  <a:srgbClr val="1136C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RENDICIÓN DE CUENTAS 2019/</a:t>
            </a:r>
          </a:p>
        </p:txBody>
      </p:sp>
      <p:pic>
        <p:nvPicPr>
          <p:cNvPr id="20562" name="Imagen 7" descr="Logo IESS_Mesa de trabajo 1.png">
            <a:extLst>
              <a:ext uri="{FF2B5EF4-FFF2-40B4-BE49-F238E27FC236}">
                <a16:creationId xmlns:a16="http://schemas.microsoft.com/office/drawing/2014/main" xmlns="" id="{FDD61A2D-6AFB-DD48-B90E-48B141933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231775"/>
            <a:ext cx="109855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89C7F8C0-78F7-DE41-8FB5-3BAF2EC82F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478" y="1197769"/>
            <a:ext cx="3175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2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xmlns="" id="{79E978D0-6DBD-1C45-A1C4-40157158CE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66" r="15345" b="7524"/>
          <a:stretch/>
        </p:blipFill>
        <p:spPr>
          <a:xfrm>
            <a:off x="0" y="20636"/>
            <a:ext cx="9143999" cy="5715001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D59C8345-8431-E645-8348-D3F3A513ADCA}"/>
              </a:ext>
            </a:extLst>
          </p:cNvPr>
          <p:cNvSpPr txBox="1">
            <a:spLocks/>
          </p:cNvSpPr>
          <p:nvPr/>
        </p:nvSpPr>
        <p:spPr>
          <a:xfrm>
            <a:off x="5486400" y="307975"/>
            <a:ext cx="2717800" cy="498475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endParaRPr lang="es-ES" sz="30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Helvetica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82A54C82-4FAF-D744-BC5F-DD904B8FB04C}"/>
              </a:ext>
            </a:extLst>
          </p:cNvPr>
          <p:cNvSpPr/>
          <p:nvPr/>
        </p:nvSpPr>
        <p:spPr>
          <a:xfrm>
            <a:off x="1295400" y="300038"/>
            <a:ext cx="51054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C" sz="2000" b="1" spc="300" dirty="0">
                <a:solidFill>
                  <a:srgbClr val="1136C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RENDICIÓN DE CUENTAS 2019</a:t>
            </a:r>
          </a:p>
        </p:txBody>
      </p:sp>
      <p:pic>
        <p:nvPicPr>
          <p:cNvPr id="21508" name="Imagen 9" descr="Logo IESS_Mesa de trabajo 1.png">
            <a:extLst>
              <a:ext uri="{FF2B5EF4-FFF2-40B4-BE49-F238E27FC236}">
                <a16:creationId xmlns:a16="http://schemas.microsoft.com/office/drawing/2014/main" xmlns="" id="{E68D9C9A-0741-1844-8288-E672D7AAC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231775"/>
            <a:ext cx="109855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xmlns="" id="{C010EECA-4776-574A-A5CE-311E9BD48F28}"/>
              </a:ext>
            </a:extLst>
          </p:cNvPr>
          <p:cNvSpPr/>
          <p:nvPr/>
        </p:nvSpPr>
        <p:spPr>
          <a:xfrm>
            <a:off x="310660" y="1714500"/>
            <a:ext cx="1981200" cy="8683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800" b="1" dirty="0">
                <a:solidFill>
                  <a:srgbClr val="7030A0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LOGROS </a:t>
            </a:r>
          </a:p>
          <a:p>
            <a:pPr algn="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2800" b="1" dirty="0">
                <a:solidFill>
                  <a:srgbClr val="7030A0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elvetica"/>
              </a:rPr>
              <a:t>2019</a:t>
            </a:r>
          </a:p>
        </p:txBody>
      </p:sp>
      <p:sp>
        <p:nvSpPr>
          <p:cNvPr id="15" name="Línea">
            <a:extLst>
              <a:ext uri="{FF2B5EF4-FFF2-40B4-BE49-F238E27FC236}">
                <a16:creationId xmlns:a16="http://schemas.microsoft.com/office/drawing/2014/main" xmlns="" id="{BC26C064-F21B-CB46-AE8C-CB819045C8B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362200" y="1339850"/>
            <a:ext cx="0" cy="3598863"/>
          </a:xfrm>
          <a:prstGeom prst="line">
            <a:avLst/>
          </a:prstGeom>
          <a:noFill/>
          <a:ln w="15875">
            <a:solidFill>
              <a:srgbClr val="004392"/>
            </a:solidFill>
            <a:miter lim="400000"/>
            <a:headEnd/>
            <a:tailEnd/>
          </a:ln>
        </p:spPr>
        <p:txBody>
          <a:bodyPr lIns="19049" tIns="19049" rIns="19049" bIns="19049" anchor="ctr"/>
          <a:lstStyle/>
          <a:p>
            <a:pPr defTabSz="342892">
              <a:defRPr/>
            </a:pPr>
            <a:endParaRPr lang="es-EC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MS PGothic" pitchFamily="34" charset="-128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6A2D4BB1-8168-DA49-9200-DC7A3D5BAF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67084"/>
            <a:ext cx="3438144" cy="2117897"/>
          </a:xfrm>
          <a:prstGeom prst="rect">
            <a:avLst/>
          </a:prstGeom>
        </p:spPr>
      </p:pic>
      <p:sp>
        <p:nvSpPr>
          <p:cNvPr id="11" name="2 Marcador de contenido">
            <a:extLst>
              <a:ext uri="{FF2B5EF4-FFF2-40B4-BE49-F238E27FC236}">
                <a16:creationId xmlns="" xmlns:a16="http://schemas.microsoft.com/office/drawing/2014/main" id="{C166E2B2-D4A2-AB40-A9F4-2ACF2B0DC11F}"/>
              </a:ext>
            </a:extLst>
          </p:cNvPr>
          <p:cNvSpPr txBox="1">
            <a:spLocks/>
          </p:cNvSpPr>
          <p:nvPr/>
        </p:nvSpPr>
        <p:spPr>
          <a:xfrm>
            <a:off x="3140075" y="1339850"/>
            <a:ext cx="4692650" cy="2363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Blip>
                <a:blip r:embed="rId5"/>
              </a:buBlip>
            </a:pPr>
            <a:r>
              <a:rPr lang="es-ES_tradnl" sz="1400" dirty="0"/>
              <a:t>Establecimiento declarado 100% Libre de Humo</a:t>
            </a:r>
            <a:endParaRPr lang="es-ES" altLang="es-MX" sz="1400" dirty="0" smtClean="0"/>
          </a:p>
          <a:p>
            <a:pPr marL="0" indent="0" algn="just">
              <a:buNone/>
            </a:pPr>
            <a:endParaRPr lang="es-ES" altLang="es-MX" sz="1400" dirty="0"/>
          </a:p>
          <a:p>
            <a:pPr marL="0" indent="0" algn="just">
              <a:buFontTx/>
              <a:buNone/>
            </a:pPr>
            <a:endParaRPr lang="es-EC" altLang="es-MX" sz="1400"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21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15200BCA-842C-BC4A-A60E-5F2A5709AD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66" r="15345" b="7524"/>
          <a:stretch/>
        </p:blipFill>
        <p:spPr>
          <a:xfrm>
            <a:off x="0" y="-1"/>
            <a:ext cx="9143999" cy="5715001"/>
          </a:xfrm>
          <a:prstGeom prst="rect">
            <a:avLst/>
          </a:prstGeom>
        </p:spPr>
      </p:pic>
      <p:pic>
        <p:nvPicPr>
          <p:cNvPr id="23553" name="Imagen 9" descr="Cuaderno-IESS-contactos2.png">
            <a:extLst>
              <a:ext uri="{FF2B5EF4-FFF2-40B4-BE49-F238E27FC236}">
                <a16:creationId xmlns:a16="http://schemas.microsoft.com/office/drawing/2014/main" xmlns="" id="{92D4C68B-E4B3-7545-93A5-EDC2F4AA0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-136525"/>
            <a:ext cx="7189788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48CFD2C9-5E22-2544-8DFA-ECEA732B784D}"/>
              </a:ext>
            </a:extLst>
          </p:cNvPr>
          <p:cNvSpPr txBox="1"/>
          <p:nvPr/>
        </p:nvSpPr>
        <p:spPr>
          <a:xfrm>
            <a:off x="3101975" y="804863"/>
            <a:ext cx="3308350" cy="7805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es-EC" sz="1333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Contacto 1</a:t>
            </a: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PATRICIA LARA ZAMBRANO</a:t>
            </a:r>
          </a:p>
          <a:p>
            <a:pPr>
              <a:lnSpc>
                <a:spcPct val="110000"/>
              </a:lnSpc>
              <a:defRPr/>
            </a:pP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Teléfono: 0996520843</a:t>
            </a:r>
          </a:p>
          <a:p>
            <a:pPr>
              <a:lnSpc>
                <a:spcPct val="110000"/>
              </a:lnSpc>
              <a:defRPr/>
            </a:pP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E-mail: </a:t>
            </a:r>
            <a:r>
              <a:rPr lang="es-EC" sz="1400" dirty="0"/>
              <a:t>maria.lara@iess.gob.ec</a:t>
            </a:r>
            <a:endParaRPr lang="es-EC" sz="1333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3556" name="Imagen 17" descr="flecha-caja_de_texto.png">
            <a:extLst>
              <a:ext uri="{FF2B5EF4-FFF2-40B4-BE49-F238E27FC236}">
                <a16:creationId xmlns:a16="http://schemas.microsoft.com/office/drawing/2014/main" xmlns="" id="{D99CE36D-6D84-BA42-B313-2D0A62D30A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686300"/>
            <a:ext cx="3238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171A3A08-8DDD-DC4E-AD66-922DCC689546}"/>
              </a:ext>
            </a:extLst>
          </p:cNvPr>
          <p:cNvSpPr/>
          <p:nvPr/>
        </p:nvSpPr>
        <p:spPr>
          <a:xfrm>
            <a:off x="2743200" y="4578504"/>
            <a:ext cx="4060825" cy="5397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0800" tIns="50800" rIns="50800" bIns="50800" spcCol="1270" anchor="ctr"/>
          <a:lstStyle/>
          <a:p>
            <a:pPr defTabSz="592643">
              <a:lnSpc>
                <a:spcPct val="90000"/>
              </a:lnSpc>
              <a:spcAft>
                <a:spcPct val="35000"/>
              </a:spcAft>
              <a:defRPr/>
            </a:pPr>
            <a:r>
              <a:rPr lang="es-EC" sz="1167" b="1" dirty="0">
                <a:solidFill>
                  <a:schemeClr val="accent1">
                    <a:lumMod val="75000"/>
                  </a:schemeClr>
                </a:solidFill>
                <a:latin typeface="Helvetica"/>
                <a:cs typeface="Helvetica"/>
              </a:rPr>
              <a:t>Déjenos sus comentarios, solicitudes y sugerencias en los formularios dispuestos para el efecto con </a:t>
            </a:r>
            <a:r>
              <a:rPr lang="es-EC" sz="1167" b="1" dirty="0" smtClean="0">
                <a:solidFill>
                  <a:schemeClr val="accent1">
                    <a:lumMod val="75000"/>
                  </a:schemeClr>
                </a:solidFill>
                <a:latin typeface="Helvetica"/>
                <a:cs typeface="Helvetica"/>
              </a:rPr>
              <a:t>……, </a:t>
            </a:r>
            <a:r>
              <a:rPr lang="es-EC" sz="1167" b="1" dirty="0">
                <a:solidFill>
                  <a:schemeClr val="accent1">
                    <a:lumMod val="75000"/>
                  </a:schemeClr>
                </a:solidFill>
                <a:latin typeface="Helvetica"/>
                <a:cs typeface="Helvetica"/>
              </a:rPr>
              <a:t>en la Unidad de Atención al Ciudadano.</a:t>
            </a:r>
          </a:p>
        </p:txBody>
      </p:sp>
      <p:grpSp>
        <p:nvGrpSpPr>
          <p:cNvPr id="23558" name="Agrupar 23">
            <a:extLst>
              <a:ext uri="{FF2B5EF4-FFF2-40B4-BE49-F238E27FC236}">
                <a16:creationId xmlns:a16="http://schemas.microsoft.com/office/drawing/2014/main" xmlns="" id="{B0454E23-8D94-554B-A331-0C28BA2F55EC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1943100"/>
            <a:ext cx="207963" cy="635000"/>
            <a:chOff x="2785230" y="2605851"/>
            <a:chExt cx="250489" cy="762065"/>
          </a:xfrm>
        </p:grpSpPr>
        <p:pic>
          <p:nvPicPr>
            <p:cNvPr id="23568" name="Imagen 20" descr="telf-icono.png">
              <a:extLst>
                <a:ext uri="{FF2B5EF4-FFF2-40B4-BE49-F238E27FC236}">
                  <a16:creationId xmlns:a16="http://schemas.microsoft.com/office/drawing/2014/main" xmlns="" id="{E25E9A43-C4FE-504E-8413-3C46C8720D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5230" y="2888653"/>
              <a:ext cx="236277" cy="230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9" name="Imagen 21" descr="email-icono.png">
              <a:extLst>
                <a:ext uri="{FF2B5EF4-FFF2-40B4-BE49-F238E27FC236}">
                  <a16:creationId xmlns:a16="http://schemas.microsoft.com/office/drawing/2014/main" xmlns="" id="{DB0111F6-087D-034A-80DD-980672C3C4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2927" y="3157409"/>
              <a:ext cx="215999" cy="210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0" name="Imagen 22" descr="perfil-persona.png">
              <a:extLst>
                <a:ext uri="{FF2B5EF4-FFF2-40B4-BE49-F238E27FC236}">
                  <a16:creationId xmlns:a16="http://schemas.microsoft.com/office/drawing/2014/main" xmlns="" id="{5D99EF56-EEDF-004D-9F39-7D10DE0AD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2927" y="2605851"/>
              <a:ext cx="242792" cy="236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9" name="Agrupar 24">
            <a:extLst>
              <a:ext uri="{FF2B5EF4-FFF2-40B4-BE49-F238E27FC236}">
                <a16:creationId xmlns:a16="http://schemas.microsoft.com/office/drawing/2014/main" xmlns="" id="{FCB5FED0-9522-094F-9BCA-66F64C909E57}"/>
              </a:ext>
            </a:extLst>
          </p:cNvPr>
          <p:cNvGrpSpPr>
            <a:grpSpLocks/>
          </p:cNvGrpSpPr>
          <p:nvPr/>
        </p:nvGrpSpPr>
        <p:grpSpPr bwMode="auto">
          <a:xfrm>
            <a:off x="2843213" y="862013"/>
            <a:ext cx="207962" cy="635000"/>
            <a:chOff x="2785230" y="2605851"/>
            <a:chExt cx="250489" cy="762065"/>
          </a:xfrm>
        </p:grpSpPr>
        <p:pic>
          <p:nvPicPr>
            <p:cNvPr id="23565" name="Imagen 25" descr="telf-icono.png">
              <a:extLst>
                <a:ext uri="{FF2B5EF4-FFF2-40B4-BE49-F238E27FC236}">
                  <a16:creationId xmlns:a16="http://schemas.microsoft.com/office/drawing/2014/main" xmlns="" id="{A19E7960-6D55-1140-8206-C942C2F835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5230" y="2888653"/>
              <a:ext cx="236277" cy="230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6" name="Imagen 26" descr="email-icono.png">
              <a:extLst>
                <a:ext uri="{FF2B5EF4-FFF2-40B4-BE49-F238E27FC236}">
                  <a16:creationId xmlns:a16="http://schemas.microsoft.com/office/drawing/2014/main" xmlns="" id="{6F43DA65-017B-FB4A-A9E4-DDCCD074E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2927" y="3157409"/>
              <a:ext cx="215999" cy="210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7" name="Imagen 27" descr="perfil-persona.png">
              <a:extLst>
                <a:ext uri="{FF2B5EF4-FFF2-40B4-BE49-F238E27FC236}">
                  <a16:creationId xmlns:a16="http://schemas.microsoft.com/office/drawing/2014/main" xmlns="" id="{18BE964C-AEE4-5546-B5E8-3DC5F2E390E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2927" y="2605851"/>
              <a:ext cx="242792" cy="236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1" name="Agrupar 23">
            <a:extLst>
              <a:ext uri="{FF2B5EF4-FFF2-40B4-BE49-F238E27FC236}">
                <a16:creationId xmlns:a16="http://schemas.microsoft.com/office/drawing/2014/main" xmlns="" id="{29552BD8-7484-3343-8C88-4EE3F61B12D6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2933700"/>
            <a:ext cx="207963" cy="635000"/>
            <a:chOff x="2785230" y="2605851"/>
            <a:chExt cx="250489" cy="762065"/>
          </a:xfrm>
        </p:grpSpPr>
        <p:pic>
          <p:nvPicPr>
            <p:cNvPr id="23562" name="Imagen 20" descr="telf-icono.png">
              <a:extLst>
                <a:ext uri="{FF2B5EF4-FFF2-40B4-BE49-F238E27FC236}">
                  <a16:creationId xmlns:a16="http://schemas.microsoft.com/office/drawing/2014/main" xmlns="" id="{CCA97624-DF65-1244-A3D1-02735ACD64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5230" y="2888653"/>
              <a:ext cx="236277" cy="230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3" name="Imagen 21" descr="email-icono.png">
              <a:extLst>
                <a:ext uri="{FF2B5EF4-FFF2-40B4-BE49-F238E27FC236}">
                  <a16:creationId xmlns:a16="http://schemas.microsoft.com/office/drawing/2014/main" xmlns="" id="{F739F17D-9290-A743-B49A-540542716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2927" y="3157409"/>
              <a:ext cx="215999" cy="210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4" name="Imagen 22" descr="perfil-persona.png">
              <a:extLst>
                <a:ext uri="{FF2B5EF4-FFF2-40B4-BE49-F238E27FC236}">
                  <a16:creationId xmlns:a16="http://schemas.microsoft.com/office/drawing/2014/main" xmlns="" id="{9CB6724B-C1D1-3A44-880D-31263109E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2927" y="2605851"/>
              <a:ext cx="242792" cy="236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CuadroTexto 22">
            <a:extLst>
              <a:ext uri="{FF2B5EF4-FFF2-40B4-BE49-F238E27FC236}">
                <a16:creationId xmlns:a16="http://schemas.microsoft.com/office/drawing/2014/main" xmlns="" id="{48CFD2C9-5E22-2544-8DFA-ECEA732B784D}"/>
              </a:ext>
            </a:extLst>
          </p:cNvPr>
          <p:cNvSpPr txBox="1"/>
          <p:nvPr/>
        </p:nvSpPr>
        <p:spPr>
          <a:xfrm>
            <a:off x="3101975" y="1873179"/>
            <a:ext cx="3308350" cy="994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es-EC" sz="1333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Contacto </a:t>
            </a: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2: ROMÁN BOHÓRQUEZ RENDÓN</a:t>
            </a:r>
          </a:p>
          <a:p>
            <a:pPr>
              <a:lnSpc>
                <a:spcPct val="110000"/>
              </a:lnSpc>
              <a:defRPr/>
            </a:pP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Teléfono: 0981612357</a:t>
            </a:r>
          </a:p>
          <a:p>
            <a:pPr>
              <a:lnSpc>
                <a:spcPct val="110000"/>
              </a:lnSpc>
              <a:defRPr/>
            </a:pP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E-mail: ramón.bohorquez@iess.gob.ec</a:t>
            </a:r>
            <a:endParaRPr lang="es-EC" sz="1333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10000"/>
              </a:lnSpc>
              <a:defRPr/>
            </a:pPr>
            <a:endParaRPr lang="es-EC" sz="1333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xmlns="" id="{48CFD2C9-5E22-2544-8DFA-ECEA732B784D}"/>
              </a:ext>
            </a:extLst>
          </p:cNvPr>
          <p:cNvSpPr txBox="1"/>
          <p:nvPr/>
        </p:nvSpPr>
        <p:spPr>
          <a:xfrm>
            <a:off x="3101975" y="2863779"/>
            <a:ext cx="3308350" cy="994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es-EC" sz="1333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Contacto 1</a:t>
            </a: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… </a:t>
            </a:r>
          </a:p>
          <a:p>
            <a:pPr>
              <a:lnSpc>
                <a:spcPct val="110000"/>
              </a:lnSpc>
              <a:defRPr/>
            </a:pP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Teléfono: … </a:t>
            </a:r>
          </a:p>
          <a:p>
            <a:pPr>
              <a:lnSpc>
                <a:spcPct val="110000"/>
              </a:lnSpc>
              <a:defRPr/>
            </a:pPr>
            <a:r>
              <a:rPr lang="es-EC" sz="1333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E-mail: …</a:t>
            </a:r>
            <a:endParaRPr lang="es-EC" sz="1333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10000"/>
              </a:lnSpc>
              <a:defRPr/>
            </a:pPr>
            <a:endParaRPr lang="es-EC" sz="1333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160544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1411</TotalTime>
  <Words>252</Words>
  <Application>Microsoft Office PowerPoint</Application>
  <PresentationFormat>Presentación en pantalla (16:10)</PresentationFormat>
  <Paragraphs>71</Paragraphs>
  <Slides>8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8" baseType="lpstr">
      <vt:lpstr>MS Mincho</vt:lpstr>
      <vt:lpstr>MS PGothic</vt:lpstr>
      <vt:lpstr>Arial</vt:lpstr>
      <vt:lpstr>Calibri</vt:lpstr>
      <vt:lpstr>Calibri Light</vt:lpstr>
      <vt:lpstr>Cambria</vt:lpstr>
      <vt:lpstr>Helvetica</vt:lpstr>
      <vt:lpstr>Times New Roman</vt:lpstr>
      <vt:lpstr>Tema de Office</vt:lpstr>
      <vt:lpstr>Hoja de cálculo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IESS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Comunicación Social</dc:creator>
  <cp:lastModifiedBy>Invitado1</cp:lastModifiedBy>
  <cp:revision>115</cp:revision>
  <cp:lastPrinted>2017-06-13T22:56:46Z</cp:lastPrinted>
  <dcterms:created xsi:type="dcterms:W3CDTF">2017-06-13T20:21:24Z</dcterms:created>
  <dcterms:modified xsi:type="dcterms:W3CDTF">2020-03-02T16:51:46Z</dcterms:modified>
</cp:coreProperties>
</file>