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795000" cy="6858000"/>
  <p:notesSz cx="10795000" cy="6858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8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10101" y="2125980"/>
            <a:ext cx="9181148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20202" y="3840480"/>
            <a:ext cx="7560945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5/13/2021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5/13/2021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40067" y="1577340"/>
            <a:ext cx="4698587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62695" y="1577340"/>
            <a:ext cx="4698587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5/13/2021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5/13/2021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5/13/2021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2901" y="0"/>
            <a:ext cx="10766162" cy="6857998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40067" y="274320"/>
            <a:ext cx="9721215" cy="1097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40067" y="1577340"/>
            <a:ext cx="9721215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72459" y="6377940"/>
            <a:ext cx="3456432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40067" y="6377940"/>
            <a:ext cx="248431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5/13/2021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776972" y="6377940"/>
            <a:ext cx="248431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63879" y="2927426"/>
            <a:ext cx="2781935" cy="7886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5000" b="1" dirty="0">
                <a:solidFill>
                  <a:srgbClr val="2E5496"/>
                </a:solidFill>
                <a:latin typeface="Arial"/>
                <a:cs typeface="Arial"/>
              </a:rPr>
              <a:t>Narrativa</a:t>
            </a:r>
            <a:endParaRPr sz="5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775585" y="3814317"/>
            <a:ext cx="927735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10" dirty="0">
                <a:solidFill>
                  <a:srgbClr val="2E5496"/>
                </a:solidFill>
                <a:latin typeface="Arial MT"/>
                <a:cs typeface="Arial MT"/>
              </a:rPr>
              <a:t>2020</a:t>
            </a:r>
            <a:endParaRPr sz="3200">
              <a:latin typeface="Arial MT"/>
              <a:cs typeface="Aria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001770" y="2098624"/>
            <a:ext cx="6143625" cy="94106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Estimados</a:t>
            </a:r>
            <a:r>
              <a:rPr sz="1500" dirty="0">
                <a:solidFill>
                  <a:srgbClr val="767070"/>
                </a:solidFill>
                <a:latin typeface="Calibri"/>
                <a:cs typeface="Calibri"/>
              </a:rPr>
              <a:t> 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afiliados</a:t>
            </a:r>
            <a:r>
              <a:rPr sz="1500" dirty="0">
                <a:solidFill>
                  <a:srgbClr val="767070"/>
                </a:solidFill>
                <a:latin typeface="Calibri"/>
                <a:cs typeface="Calibri"/>
              </a:rPr>
              <a:t> y</a:t>
            </a:r>
            <a:r>
              <a:rPr sz="1500" spc="5" dirty="0">
                <a:solidFill>
                  <a:srgbClr val="767070"/>
                </a:solidFill>
                <a:latin typeface="Calibri"/>
                <a:cs typeface="Calibri"/>
              </a:rPr>
              <a:t> 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ciudadanía</a:t>
            </a:r>
            <a:r>
              <a:rPr sz="1500" dirty="0">
                <a:solidFill>
                  <a:srgbClr val="767070"/>
                </a:solidFill>
                <a:latin typeface="Calibri"/>
                <a:cs typeface="Calibri"/>
              </a:rPr>
              <a:t> 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en</a:t>
            </a:r>
            <a:r>
              <a:rPr sz="1500" dirty="0">
                <a:solidFill>
                  <a:srgbClr val="767070"/>
                </a:solidFill>
                <a:latin typeface="Calibri"/>
                <a:cs typeface="Calibri"/>
              </a:rPr>
              <a:t> </a:t>
            </a:r>
            <a:r>
              <a:rPr sz="1500" spc="-10" dirty="0">
                <a:solidFill>
                  <a:srgbClr val="767070"/>
                </a:solidFill>
                <a:latin typeface="Calibri"/>
                <a:cs typeface="Calibri"/>
              </a:rPr>
              <a:t>general,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 el</a:t>
            </a:r>
            <a:r>
              <a:rPr sz="1500" dirty="0">
                <a:solidFill>
                  <a:srgbClr val="767070"/>
                </a:solidFill>
                <a:latin typeface="Calibri"/>
                <a:cs typeface="Calibri"/>
              </a:rPr>
              <a:t> 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Instituto</a:t>
            </a:r>
            <a:r>
              <a:rPr sz="1500" dirty="0">
                <a:solidFill>
                  <a:srgbClr val="767070"/>
                </a:solidFill>
                <a:latin typeface="Calibri"/>
                <a:cs typeface="Calibri"/>
              </a:rPr>
              <a:t> </a:t>
            </a:r>
            <a:r>
              <a:rPr sz="1500" spc="-10" dirty="0">
                <a:solidFill>
                  <a:srgbClr val="767070"/>
                </a:solidFill>
                <a:latin typeface="Calibri"/>
                <a:cs typeface="Calibri"/>
              </a:rPr>
              <a:t>Ecuatoriano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 </a:t>
            </a:r>
            <a:r>
              <a:rPr sz="1500" spc="-10" dirty="0">
                <a:solidFill>
                  <a:srgbClr val="767070"/>
                </a:solidFill>
                <a:latin typeface="Calibri"/>
                <a:cs typeface="Calibri"/>
              </a:rPr>
              <a:t>de 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 Seguridad</a:t>
            </a:r>
            <a:r>
              <a:rPr sz="1500" dirty="0">
                <a:solidFill>
                  <a:srgbClr val="767070"/>
                </a:solidFill>
                <a:latin typeface="Calibri"/>
                <a:cs typeface="Calibri"/>
              </a:rPr>
              <a:t> 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Social,</a:t>
            </a:r>
            <a:r>
              <a:rPr sz="1500" dirty="0">
                <a:solidFill>
                  <a:srgbClr val="767070"/>
                </a:solidFill>
                <a:latin typeface="Calibri"/>
                <a:cs typeface="Calibri"/>
              </a:rPr>
              <a:t> 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en</a:t>
            </a:r>
            <a:r>
              <a:rPr sz="1500" dirty="0">
                <a:solidFill>
                  <a:srgbClr val="767070"/>
                </a:solidFill>
                <a:latin typeface="Calibri"/>
                <a:cs typeface="Calibri"/>
              </a:rPr>
              <a:t> 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cumplimiento</a:t>
            </a:r>
            <a:r>
              <a:rPr sz="1500" dirty="0">
                <a:solidFill>
                  <a:srgbClr val="767070"/>
                </a:solidFill>
                <a:latin typeface="Calibri"/>
                <a:cs typeface="Calibri"/>
              </a:rPr>
              <a:t> del</a:t>
            </a:r>
            <a:r>
              <a:rPr sz="1500" spc="5" dirty="0">
                <a:solidFill>
                  <a:srgbClr val="767070"/>
                </a:solidFill>
                <a:latin typeface="Calibri"/>
                <a:cs typeface="Calibri"/>
              </a:rPr>
              <a:t> </a:t>
            </a:r>
            <a:r>
              <a:rPr sz="1500" dirty="0">
                <a:solidFill>
                  <a:srgbClr val="767070"/>
                </a:solidFill>
                <a:latin typeface="Calibri"/>
                <a:cs typeface="Calibri"/>
              </a:rPr>
              <a:t>artículo</a:t>
            </a:r>
            <a:r>
              <a:rPr sz="1500" spc="5" dirty="0">
                <a:solidFill>
                  <a:srgbClr val="767070"/>
                </a:solidFill>
                <a:latin typeface="Calibri"/>
                <a:cs typeface="Calibri"/>
              </a:rPr>
              <a:t> 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90</a:t>
            </a:r>
            <a:r>
              <a:rPr sz="1500" dirty="0">
                <a:solidFill>
                  <a:srgbClr val="767070"/>
                </a:solidFill>
                <a:latin typeface="Calibri"/>
                <a:cs typeface="Calibri"/>
              </a:rPr>
              <a:t> de</a:t>
            </a:r>
            <a:r>
              <a:rPr sz="1500" spc="5" dirty="0">
                <a:solidFill>
                  <a:srgbClr val="767070"/>
                </a:solidFill>
                <a:latin typeface="Calibri"/>
                <a:cs typeface="Calibri"/>
              </a:rPr>
              <a:t> </a:t>
            </a:r>
            <a:r>
              <a:rPr sz="1500" dirty="0">
                <a:solidFill>
                  <a:srgbClr val="767070"/>
                </a:solidFill>
                <a:latin typeface="Calibri"/>
                <a:cs typeface="Calibri"/>
              </a:rPr>
              <a:t>la</a:t>
            </a:r>
            <a:r>
              <a:rPr sz="1500" spc="5" dirty="0">
                <a:solidFill>
                  <a:srgbClr val="767070"/>
                </a:solidFill>
                <a:latin typeface="Calibri"/>
                <a:cs typeface="Calibri"/>
              </a:rPr>
              <a:t> 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Ley</a:t>
            </a:r>
            <a:r>
              <a:rPr sz="1500" dirty="0">
                <a:solidFill>
                  <a:srgbClr val="767070"/>
                </a:solidFill>
                <a:latin typeface="Calibri"/>
                <a:cs typeface="Calibri"/>
              </a:rPr>
              <a:t> </a:t>
            </a:r>
            <a:r>
              <a:rPr sz="1500" spc="-15" dirty="0">
                <a:solidFill>
                  <a:srgbClr val="767070"/>
                </a:solidFill>
                <a:latin typeface="Calibri"/>
                <a:cs typeface="Calibri"/>
              </a:rPr>
              <a:t>Orgánico</a:t>
            </a:r>
            <a:r>
              <a:rPr sz="1500" spc="-10" dirty="0">
                <a:solidFill>
                  <a:srgbClr val="767070"/>
                </a:solidFill>
                <a:latin typeface="Calibri"/>
                <a:cs typeface="Calibri"/>
              </a:rPr>
              <a:t> </a:t>
            </a:r>
            <a:r>
              <a:rPr sz="1500" dirty="0">
                <a:solidFill>
                  <a:srgbClr val="767070"/>
                </a:solidFill>
                <a:latin typeface="Calibri"/>
                <a:cs typeface="Calibri"/>
              </a:rPr>
              <a:t>de </a:t>
            </a:r>
            <a:r>
              <a:rPr sz="1500" spc="5" dirty="0">
                <a:solidFill>
                  <a:srgbClr val="767070"/>
                </a:solidFill>
                <a:latin typeface="Calibri"/>
                <a:cs typeface="Calibri"/>
              </a:rPr>
              <a:t> 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Participación </a:t>
            </a:r>
            <a:r>
              <a:rPr sz="1500" dirty="0">
                <a:solidFill>
                  <a:srgbClr val="767070"/>
                </a:solidFill>
                <a:latin typeface="Calibri"/>
                <a:cs typeface="Calibri"/>
              </a:rPr>
              <a:t>Ciudadana y </a:t>
            </a:r>
            <a:r>
              <a:rPr sz="1500" spc="-10" dirty="0">
                <a:solidFill>
                  <a:srgbClr val="767070"/>
                </a:solidFill>
                <a:latin typeface="Calibri"/>
                <a:cs typeface="Calibri"/>
              </a:rPr>
              <a:t>con 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el </a:t>
            </a:r>
            <a:r>
              <a:rPr sz="1500" spc="-10" dirty="0">
                <a:solidFill>
                  <a:srgbClr val="767070"/>
                </a:solidFill>
                <a:latin typeface="Calibri"/>
                <a:cs typeface="Calibri"/>
              </a:rPr>
              <a:t>compromiso </a:t>
            </a:r>
            <a:r>
              <a:rPr sz="1500" dirty="0">
                <a:solidFill>
                  <a:srgbClr val="767070"/>
                </a:solidFill>
                <a:latin typeface="Calibri"/>
                <a:cs typeface="Calibri"/>
              </a:rPr>
              <a:t>de </a:t>
            </a:r>
            <a:r>
              <a:rPr sz="1500" spc="-10" dirty="0">
                <a:solidFill>
                  <a:srgbClr val="767070"/>
                </a:solidFill>
                <a:latin typeface="Calibri"/>
                <a:cs typeface="Calibri"/>
              </a:rPr>
              <a:t>transparencia 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en </a:t>
            </a:r>
            <a:r>
              <a:rPr sz="1500" dirty="0">
                <a:solidFill>
                  <a:srgbClr val="767070"/>
                </a:solidFill>
                <a:latin typeface="Calibri"/>
                <a:cs typeface="Calibri"/>
              </a:rPr>
              <a:t>la </a:t>
            </a:r>
            <a:r>
              <a:rPr sz="1500" spc="-10" dirty="0">
                <a:solidFill>
                  <a:srgbClr val="767070"/>
                </a:solidFill>
                <a:latin typeface="Calibri"/>
                <a:cs typeface="Calibri"/>
              </a:rPr>
              <a:t>gestión 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 pública,</a:t>
            </a:r>
            <a:r>
              <a:rPr sz="1500" spc="320" dirty="0">
                <a:solidFill>
                  <a:srgbClr val="767070"/>
                </a:solidFill>
                <a:latin typeface="Calibri"/>
                <a:cs typeface="Calibri"/>
              </a:rPr>
              <a:t> </a:t>
            </a:r>
            <a:r>
              <a:rPr sz="1500" spc="-10" dirty="0">
                <a:solidFill>
                  <a:srgbClr val="767070"/>
                </a:solidFill>
                <a:latin typeface="Calibri"/>
                <a:cs typeface="Calibri"/>
              </a:rPr>
              <a:t>procede</a:t>
            </a:r>
            <a:r>
              <a:rPr sz="1500" spc="5" dirty="0">
                <a:solidFill>
                  <a:srgbClr val="767070"/>
                </a:solidFill>
                <a:latin typeface="Calibri"/>
                <a:cs typeface="Calibri"/>
              </a:rPr>
              <a:t> </a:t>
            </a:r>
            <a:r>
              <a:rPr sz="1500" spc="-10" dirty="0">
                <a:solidFill>
                  <a:srgbClr val="767070"/>
                </a:solidFill>
                <a:latin typeface="Calibri"/>
                <a:cs typeface="Calibri"/>
              </a:rPr>
              <a:t>con</a:t>
            </a:r>
            <a:r>
              <a:rPr sz="1500" dirty="0">
                <a:solidFill>
                  <a:srgbClr val="767070"/>
                </a:solidFill>
                <a:latin typeface="Calibri"/>
                <a:cs typeface="Calibri"/>
              </a:rPr>
              <a:t> la</a:t>
            </a:r>
            <a:r>
              <a:rPr sz="1500" spc="-15" dirty="0">
                <a:solidFill>
                  <a:srgbClr val="767070"/>
                </a:solidFill>
                <a:latin typeface="Calibri"/>
                <a:cs typeface="Calibri"/>
              </a:rPr>
              <a:t> 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exposición</a:t>
            </a:r>
            <a:r>
              <a:rPr sz="1500" spc="10" dirty="0">
                <a:solidFill>
                  <a:srgbClr val="767070"/>
                </a:solidFill>
                <a:latin typeface="Calibri"/>
                <a:cs typeface="Calibri"/>
              </a:rPr>
              <a:t> </a:t>
            </a:r>
            <a:r>
              <a:rPr sz="1500" dirty="0">
                <a:solidFill>
                  <a:srgbClr val="767070"/>
                </a:solidFill>
                <a:latin typeface="Calibri"/>
                <a:cs typeface="Calibri"/>
              </a:rPr>
              <a:t>de</a:t>
            </a:r>
            <a:r>
              <a:rPr sz="1500" spc="-10" dirty="0">
                <a:solidFill>
                  <a:srgbClr val="767070"/>
                </a:solidFill>
                <a:latin typeface="Calibri"/>
                <a:cs typeface="Calibri"/>
              </a:rPr>
              <a:t> 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Rendición</a:t>
            </a:r>
            <a:r>
              <a:rPr sz="1500" spc="-10" dirty="0">
                <a:solidFill>
                  <a:srgbClr val="767070"/>
                </a:solidFill>
                <a:latin typeface="Calibri"/>
                <a:cs typeface="Calibri"/>
              </a:rPr>
              <a:t> </a:t>
            </a:r>
            <a:r>
              <a:rPr sz="1500" dirty="0">
                <a:solidFill>
                  <a:srgbClr val="767070"/>
                </a:solidFill>
                <a:latin typeface="Calibri"/>
                <a:cs typeface="Calibri"/>
              </a:rPr>
              <a:t>de</a:t>
            </a:r>
            <a:r>
              <a:rPr sz="1500" spc="5" dirty="0">
                <a:solidFill>
                  <a:srgbClr val="767070"/>
                </a:solidFill>
                <a:latin typeface="Calibri"/>
                <a:cs typeface="Calibri"/>
              </a:rPr>
              <a:t> 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Cuentas</a:t>
            </a:r>
            <a:r>
              <a:rPr sz="1500" spc="-25" dirty="0">
                <a:solidFill>
                  <a:srgbClr val="767070"/>
                </a:solidFill>
                <a:latin typeface="Calibri"/>
                <a:cs typeface="Calibri"/>
              </a:rPr>
              <a:t> 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2020.</a:t>
            </a:r>
            <a:endParaRPr sz="1500" dirty="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001770" y="3242309"/>
            <a:ext cx="6144260" cy="711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En el </a:t>
            </a:r>
            <a:r>
              <a:rPr sz="1500" spc="-10" dirty="0">
                <a:solidFill>
                  <a:srgbClr val="767070"/>
                </a:solidFill>
                <a:latin typeface="Calibri"/>
                <a:cs typeface="Calibri"/>
              </a:rPr>
              <a:t>presente Informe, </a:t>
            </a:r>
            <a:r>
              <a:rPr sz="1500" spc="-5">
                <a:solidFill>
                  <a:srgbClr val="767070"/>
                </a:solidFill>
                <a:latin typeface="Calibri"/>
                <a:cs typeface="Calibri"/>
              </a:rPr>
              <a:t>el </a:t>
            </a:r>
            <a:r>
              <a:rPr lang="es-ES" sz="1500" spc="-20" smtClean="0">
                <a:solidFill>
                  <a:srgbClr val="767070"/>
                </a:solidFill>
                <a:latin typeface="Calibri"/>
                <a:cs typeface="Calibri"/>
              </a:rPr>
              <a:t>CENTRO DE SALUD A SAN LORENZO</a:t>
            </a:r>
            <a:r>
              <a:rPr sz="1500" spc="-10" smtClean="0">
                <a:solidFill>
                  <a:srgbClr val="767070"/>
                </a:solidFill>
                <a:latin typeface="Calibri"/>
                <a:cs typeface="Calibri"/>
              </a:rPr>
              <a:t>, </a:t>
            </a:r>
            <a:r>
              <a:rPr sz="1500" dirty="0">
                <a:solidFill>
                  <a:srgbClr val="767070"/>
                </a:solidFill>
                <a:latin typeface="Calibri"/>
                <a:cs typeface="Calibri"/>
              </a:rPr>
              <a:t>da a </a:t>
            </a:r>
            <a:r>
              <a:rPr sz="1500" spc="-10" dirty="0">
                <a:solidFill>
                  <a:srgbClr val="767070"/>
                </a:solidFill>
                <a:latin typeface="Calibri"/>
                <a:cs typeface="Calibri"/>
              </a:rPr>
              <a:t>conocer </a:t>
            </a:r>
            <a:r>
              <a:rPr sz="1500" dirty="0">
                <a:solidFill>
                  <a:srgbClr val="767070"/>
                </a:solidFill>
                <a:latin typeface="Calibri"/>
                <a:cs typeface="Calibri"/>
              </a:rPr>
              <a:t>a </a:t>
            </a:r>
            <a:r>
              <a:rPr sz="1500" spc="-10" dirty="0">
                <a:solidFill>
                  <a:srgbClr val="767070"/>
                </a:solidFill>
                <a:latin typeface="Calibri"/>
                <a:cs typeface="Calibri"/>
              </a:rPr>
              <a:t>la 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 ciudadanía </a:t>
            </a:r>
            <a:r>
              <a:rPr sz="1500" dirty="0">
                <a:solidFill>
                  <a:srgbClr val="767070"/>
                </a:solidFill>
                <a:latin typeface="Calibri"/>
                <a:cs typeface="Calibri"/>
              </a:rPr>
              <a:t>las 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gestiones realizadas por </a:t>
            </a:r>
            <a:r>
              <a:rPr sz="1500" spc="-10" dirty="0">
                <a:solidFill>
                  <a:srgbClr val="767070"/>
                </a:solidFill>
                <a:latin typeface="Calibri"/>
                <a:cs typeface="Calibri"/>
              </a:rPr>
              <a:t>este 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establecimiento </a:t>
            </a:r>
            <a:r>
              <a:rPr sz="1500" dirty="0">
                <a:solidFill>
                  <a:srgbClr val="767070"/>
                </a:solidFill>
                <a:latin typeface="Calibri"/>
                <a:cs typeface="Calibri"/>
              </a:rPr>
              <a:t>de 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Salud </a:t>
            </a:r>
            <a:r>
              <a:rPr sz="1500" spc="-15" dirty="0">
                <a:solidFill>
                  <a:srgbClr val="767070"/>
                </a:solidFill>
                <a:latin typeface="Calibri"/>
                <a:cs typeface="Calibri"/>
              </a:rPr>
              <a:t>durante </a:t>
            </a:r>
            <a:r>
              <a:rPr sz="1500" spc="-10" dirty="0">
                <a:solidFill>
                  <a:srgbClr val="767070"/>
                </a:solidFill>
                <a:latin typeface="Calibri"/>
                <a:cs typeface="Calibri"/>
              </a:rPr>
              <a:t> </a:t>
            </a:r>
            <a:r>
              <a:rPr sz="1500" dirty="0">
                <a:solidFill>
                  <a:srgbClr val="767070"/>
                </a:solidFill>
                <a:latin typeface="Calibri"/>
                <a:cs typeface="Calibri"/>
              </a:rPr>
              <a:t>los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 </a:t>
            </a:r>
            <a:r>
              <a:rPr sz="1500" dirty="0">
                <a:solidFill>
                  <a:srgbClr val="767070"/>
                </a:solidFill>
                <a:latin typeface="Calibri"/>
                <a:cs typeface="Calibri"/>
              </a:rPr>
              <a:t>meses</a:t>
            </a:r>
            <a:r>
              <a:rPr sz="1500" spc="5" dirty="0">
                <a:solidFill>
                  <a:srgbClr val="767070"/>
                </a:solidFill>
                <a:latin typeface="Calibri"/>
                <a:cs typeface="Calibri"/>
              </a:rPr>
              <a:t> </a:t>
            </a:r>
            <a:r>
              <a:rPr sz="1500" dirty="0">
                <a:solidFill>
                  <a:srgbClr val="767070"/>
                </a:solidFill>
                <a:latin typeface="Calibri"/>
                <a:cs typeface="Calibri"/>
              </a:rPr>
              <a:t>de</a:t>
            </a:r>
            <a:r>
              <a:rPr sz="1500" spc="-10" dirty="0">
                <a:solidFill>
                  <a:srgbClr val="767070"/>
                </a:solidFill>
                <a:latin typeface="Calibri"/>
                <a:cs typeface="Calibri"/>
              </a:rPr>
              <a:t> 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enero </a:t>
            </a:r>
            <a:r>
              <a:rPr sz="1500" dirty="0">
                <a:solidFill>
                  <a:srgbClr val="767070"/>
                </a:solidFill>
                <a:latin typeface="Calibri"/>
                <a:cs typeface="Calibri"/>
              </a:rPr>
              <a:t>a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 diciembre</a:t>
            </a:r>
            <a:r>
              <a:rPr sz="1500" dirty="0">
                <a:solidFill>
                  <a:srgbClr val="767070"/>
                </a:solidFill>
                <a:latin typeface="Calibri"/>
                <a:cs typeface="Calibri"/>
              </a:rPr>
              <a:t> de</a:t>
            </a:r>
            <a:r>
              <a:rPr sz="1500" spc="-10" dirty="0">
                <a:solidFill>
                  <a:srgbClr val="767070"/>
                </a:solidFill>
                <a:latin typeface="Calibri"/>
                <a:cs typeface="Calibri"/>
              </a:rPr>
              <a:t> 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2020.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001770" y="4156964"/>
            <a:ext cx="6146165" cy="1397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Resaltamos </a:t>
            </a:r>
            <a:r>
              <a:rPr sz="1500" dirty="0">
                <a:solidFill>
                  <a:srgbClr val="767070"/>
                </a:solidFill>
                <a:latin typeface="Calibri"/>
                <a:cs typeface="Calibri"/>
              </a:rPr>
              <a:t>los </a:t>
            </a:r>
            <a:r>
              <a:rPr sz="1500" spc="-10" dirty="0">
                <a:solidFill>
                  <a:srgbClr val="767070"/>
                </a:solidFill>
                <a:latin typeface="Calibri"/>
                <a:cs typeface="Calibri"/>
              </a:rPr>
              <a:t>diferentes 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logros </a:t>
            </a:r>
            <a:r>
              <a:rPr sz="1500" spc="-10" dirty="0">
                <a:solidFill>
                  <a:srgbClr val="767070"/>
                </a:solidFill>
                <a:latin typeface="Calibri"/>
                <a:cs typeface="Calibri"/>
              </a:rPr>
              <a:t>alcanzados </a:t>
            </a:r>
            <a:r>
              <a:rPr sz="1500" spc="-15" dirty="0">
                <a:solidFill>
                  <a:srgbClr val="767070"/>
                </a:solidFill>
                <a:latin typeface="Calibri"/>
                <a:cs typeface="Calibri"/>
              </a:rPr>
              <a:t>tanto 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en </a:t>
            </a:r>
            <a:r>
              <a:rPr sz="1500" dirty="0">
                <a:solidFill>
                  <a:srgbClr val="767070"/>
                </a:solidFill>
                <a:latin typeface="Calibri"/>
                <a:cs typeface="Calibri"/>
              </a:rPr>
              <a:t>las </a:t>
            </a:r>
            <a:r>
              <a:rPr sz="1500" spc="-10" dirty="0">
                <a:solidFill>
                  <a:srgbClr val="767070"/>
                </a:solidFill>
                <a:latin typeface="Calibri"/>
                <a:cs typeface="Calibri"/>
              </a:rPr>
              <a:t>áreas administrativas 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 </a:t>
            </a:r>
            <a:r>
              <a:rPr sz="1500" spc="-10" dirty="0">
                <a:solidFill>
                  <a:srgbClr val="767070"/>
                </a:solidFill>
                <a:latin typeface="Calibri"/>
                <a:cs typeface="Calibri"/>
              </a:rPr>
              <a:t>como 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en </a:t>
            </a:r>
            <a:r>
              <a:rPr sz="1500" dirty="0">
                <a:solidFill>
                  <a:srgbClr val="767070"/>
                </a:solidFill>
                <a:latin typeface="Calibri"/>
                <a:cs typeface="Calibri"/>
              </a:rPr>
              <a:t>las </a:t>
            </a:r>
            <a:r>
              <a:rPr sz="1500" spc="-10" dirty="0">
                <a:solidFill>
                  <a:srgbClr val="767070"/>
                </a:solidFill>
                <a:latin typeface="Calibri"/>
                <a:cs typeface="Calibri"/>
              </a:rPr>
              <a:t>prestaciones </a:t>
            </a:r>
            <a:r>
              <a:rPr sz="1500" dirty="0">
                <a:solidFill>
                  <a:srgbClr val="767070"/>
                </a:solidFill>
                <a:latin typeface="Calibri"/>
                <a:cs typeface="Calibri"/>
              </a:rPr>
              <a:t>y 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servicios especializados, </a:t>
            </a:r>
            <a:r>
              <a:rPr sz="1500" dirty="0">
                <a:solidFill>
                  <a:srgbClr val="767070"/>
                </a:solidFill>
                <a:latin typeface="Calibri"/>
                <a:cs typeface="Calibri"/>
              </a:rPr>
              <a:t>así </a:t>
            </a:r>
            <a:r>
              <a:rPr sz="1500" spc="-10" dirty="0">
                <a:solidFill>
                  <a:srgbClr val="767070"/>
                </a:solidFill>
                <a:latin typeface="Calibri"/>
                <a:cs typeface="Calibri"/>
              </a:rPr>
              <a:t>como </a:t>
            </a:r>
            <a:r>
              <a:rPr sz="1500" dirty="0">
                <a:solidFill>
                  <a:srgbClr val="767070"/>
                </a:solidFill>
                <a:latin typeface="Calibri"/>
                <a:cs typeface="Calibri"/>
              </a:rPr>
              <a:t>las 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actividades </a:t>
            </a:r>
            <a:r>
              <a:rPr sz="1500" dirty="0">
                <a:solidFill>
                  <a:srgbClr val="767070"/>
                </a:solidFill>
                <a:latin typeface="Calibri"/>
                <a:cs typeface="Calibri"/>
              </a:rPr>
              <a:t> </a:t>
            </a:r>
            <a:r>
              <a:rPr sz="1500" spc="-10" dirty="0">
                <a:solidFill>
                  <a:srgbClr val="767070"/>
                </a:solidFill>
                <a:latin typeface="Calibri"/>
                <a:cs typeface="Calibri"/>
              </a:rPr>
              <a:t>realizadas 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que </a:t>
            </a:r>
            <a:r>
              <a:rPr sz="1500" spc="-10" dirty="0">
                <a:solidFill>
                  <a:srgbClr val="767070"/>
                </a:solidFill>
                <a:latin typeface="Calibri"/>
                <a:cs typeface="Calibri"/>
              </a:rPr>
              <a:t>ayudaron </a:t>
            </a:r>
            <a:r>
              <a:rPr sz="1500" dirty="0">
                <a:solidFill>
                  <a:srgbClr val="767070"/>
                </a:solidFill>
                <a:latin typeface="Calibri"/>
                <a:cs typeface="Calibri"/>
              </a:rPr>
              <a:t>al 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cumplimiento </a:t>
            </a:r>
            <a:r>
              <a:rPr sz="1500" dirty="0">
                <a:solidFill>
                  <a:srgbClr val="767070"/>
                </a:solidFill>
                <a:latin typeface="Calibri"/>
                <a:cs typeface="Calibri"/>
              </a:rPr>
              <a:t>de la 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implementación </a:t>
            </a:r>
            <a:r>
              <a:rPr sz="1500" dirty="0">
                <a:solidFill>
                  <a:srgbClr val="767070"/>
                </a:solidFill>
                <a:latin typeface="Calibri"/>
                <a:cs typeface="Calibri"/>
              </a:rPr>
              <a:t>de las 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políticas </a:t>
            </a:r>
            <a:r>
              <a:rPr sz="1500" dirty="0">
                <a:solidFill>
                  <a:srgbClr val="767070"/>
                </a:solidFill>
                <a:latin typeface="Calibri"/>
                <a:cs typeface="Calibri"/>
              </a:rPr>
              <a:t> 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públicas </a:t>
            </a:r>
            <a:r>
              <a:rPr sz="1500" spc="-15" dirty="0">
                <a:solidFill>
                  <a:srgbClr val="767070"/>
                </a:solidFill>
                <a:latin typeface="Calibri"/>
                <a:cs typeface="Calibri"/>
              </a:rPr>
              <a:t>para </a:t>
            </a:r>
            <a:r>
              <a:rPr sz="1500" dirty="0">
                <a:solidFill>
                  <a:srgbClr val="767070"/>
                </a:solidFill>
                <a:latin typeface="Calibri"/>
                <a:cs typeface="Calibri"/>
              </a:rPr>
              <a:t>la 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igualdad social. Se </a:t>
            </a:r>
            <a:r>
              <a:rPr sz="1500" spc="-10" dirty="0">
                <a:solidFill>
                  <a:srgbClr val="767070"/>
                </a:solidFill>
                <a:latin typeface="Calibri"/>
                <a:cs typeface="Calibri"/>
              </a:rPr>
              <a:t>informará 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respecto </a:t>
            </a:r>
            <a:r>
              <a:rPr sz="1500" dirty="0">
                <a:solidFill>
                  <a:srgbClr val="767070"/>
                </a:solidFill>
                <a:latin typeface="Calibri"/>
                <a:cs typeface="Calibri"/>
              </a:rPr>
              <a:t>del 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cumplimiento </a:t>
            </a:r>
            <a:r>
              <a:rPr sz="1500" dirty="0">
                <a:solidFill>
                  <a:srgbClr val="767070"/>
                </a:solidFill>
                <a:latin typeface="Calibri"/>
                <a:cs typeface="Calibri"/>
              </a:rPr>
              <a:t>de 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los </a:t>
            </a:r>
            <a:r>
              <a:rPr sz="1500" dirty="0">
                <a:solidFill>
                  <a:srgbClr val="767070"/>
                </a:solidFill>
                <a:latin typeface="Calibri"/>
                <a:cs typeface="Calibri"/>
              </a:rPr>
              <a:t> </a:t>
            </a:r>
            <a:r>
              <a:rPr sz="1500" spc="-10" dirty="0">
                <a:solidFill>
                  <a:srgbClr val="767070"/>
                </a:solidFill>
                <a:latin typeface="Calibri"/>
                <a:cs typeface="Calibri"/>
              </a:rPr>
              <a:t>objetivos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 institucionales</a:t>
            </a:r>
            <a:r>
              <a:rPr sz="1500" dirty="0">
                <a:solidFill>
                  <a:srgbClr val="767070"/>
                </a:solidFill>
                <a:latin typeface="Calibri"/>
                <a:cs typeface="Calibri"/>
              </a:rPr>
              <a:t> y</a:t>
            </a:r>
            <a:r>
              <a:rPr sz="1500" spc="5" dirty="0">
                <a:solidFill>
                  <a:srgbClr val="767070"/>
                </a:solidFill>
                <a:latin typeface="Calibri"/>
                <a:cs typeface="Calibri"/>
              </a:rPr>
              <a:t> 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Plan</a:t>
            </a:r>
            <a:r>
              <a:rPr sz="1500" dirty="0">
                <a:solidFill>
                  <a:srgbClr val="767070"/>
                </a:solidFill>
                <a:latin typeface="Calibri"/>
                <a:cs typeface="Calibri"/>
              </a:rPr>
              <a:t> </a:t>
            </a:r>
            <a:r>
              <a:rPr sz="1500" spc="-10" dirty="0">
                <a:solidFill>
                  <a:srgbClr val="767070"/>
                </a:solidFill>
                <a:latin typeface="Calibri"/>
                <a:cs typeface="Calibri"/>
              </a:rPr>
              <a:t>Estratégico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 </a:t>
            </a:r>
            <a:r>
              <a:rPr sz="1500" spc="-10" dirty="0">
                <a:solidFill>
                  <a:srgbClr val="767070"/>
                </a:solidFill>
                <a:latin typeface="Calibri"/>
                <a:cs typeface="Calibri"/>
              </a:rPr>
              <a:t>2018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 </a:t>
            </a:r>
            <a:r>
              <a:rPr sz="1500" dirty="0">
                <a:solidFill>
                  <a:srgbClr val="767070"/>
                </a:solidFill>
                <a:latin typeface="Calibri"/>
                <a:cs typeface="Calibri"/>
              </a:rPr>
              <a:t>–</a:t>
            </a:r>
            <a:r>
              <a:rPr sz="1500" spc="5" dirty="0">
                <a:solidFill>
                  <a:srgbClr val="767070"/>
                </a:solidFill>
                <a:latin typeface="Calibri"/>
                <a:cs typeface="Calibri"/>
              </a:rPr>
              <a:t> 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2028;</a:t>
            </a:r>
            <a:r>
              <a:rPr sz="1500" dirty="0">
                <a:solidFill>
                  <a:srgbClr val="767070"/>
                </a:solidFill>
                <a:latin typeface="Calibri"/>
                <a:cs typeface="Calibri"/>
              </a:rPr>
              <a:t> ejecución </a:t>
            </a:r>
            <a:r>
              <a:rPr sz="1500" spc="-325" dirty="0">
                <a:solidFill>
                  <a:srgbClr val="767070"/>
                </a:solidFill>
                <a:latin typeface="Calibri"/>
                <a:cs typeface="Calibri"/>
              </a:rPr>
              <a:t> 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presupuestaria</a:t>
            </a:r>
            <a:r>
              <a:rPr sz="1500" spc="-25" dirty="0">
                <a:solidFill>
                  <a:srgbClr val="767070"/>
                </a:solidFill>
                <a:latin typeface="Calibri"/>
                <a:cs typeface="Calibri"/>
              </a:rPr>
              <a:t> </a:t>
            </a:r>
            <a:r>
              <a:rPr sz="1500" dirty="0">
                <a:solidFill>
                  <a:srgbClr val="767070"/>
                </a:solidFill>
                <a:latin typeface="Calibri"/>
                <a:cs typeface="Calibri"/>
              </a:rPr>
              <a:t>e</a:t>
            </a:r>
            <a:r>
              <a:rPr sz="1500" spc="5" dirty="0">
                <a:solidFill>
                  <a:srgbClr val="767070"/>
                </a:solidFill>
                <a:latin typeface="Calibri"/>
                <a:cs typeface="Calibri"/>
              </a:rPr>
              <a:t> 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información</a:t>
            </a:r>
            <a:r>
              <a:rPr sz="1500" spc="-10" dirty="0">
                <a:solidFill>
                  <a:srgbClr val="767070"/>
                </a:solidFill>
                <a:latin typeface="Calibri"/>
                <a:cs typeface="Calibri"/>
              </a:rPr>
              <a:t> 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correspondiente</a:t>
            </a:r>
            <a:r>
              <a:rPr sz="1500" spc="-15" dirty="0">
                <a:solidFill>
                  <a:srgbClr val="767070"/>
                </a:solidFill>
                <a:latin typeface="Calibri"/>
                <a:cs typeface="Calibri"/>
              </a:rPr>
              <a:t> </a:t>
            </a:r>
            <a:r>
              <a:rPr sz="1500" dirty="0">
                <a:solidFill>
                  <a:srgbClr val="767070"/>
                </a:solidFill>
                <a:latin typeface="Calibri"/>
                <a:cs typeface="Calibri"/>
              </a:rPr>
              <a:t>a</a:t>
            </a:r>
            <a:r>
              <a:rPr sz="1500" spc="-15" dirty="0">
                <a:solidFill>
                  <a:srgbClr val="767070"/>
                </a:solidFill>
                <a:latin typeface="Calibri"/>
                <a:cs typeface="Calibri"/>
              </a:rPr>
              <a:t> </a:t>
            </a:r>
            <a:r>
              <a:rPr sz="1500" spc="-10" dirty="0">
                <a:solidFill>
                  <a:srgbClr val="767070"/>
                </a:solidFill>
                <a:latin typeface="Calibri"/>
                <a:cs typeface="Calibri"/>
              </a:rPr>
              <a:t>contratación</a:t>
            </a:r>
            <a:r>
              <a:rPr sz="1500" spc="-35" dirty="0">
                <a:solidFill>
                  <a:srgbClr val="767070"/>
                </a:solidFill>
                <a:latin typeface="Calibri"/>
                <a:cs typeface="Calibri"/>
              </a:rPr>
              <a:t> </a:t>
            </a:r>
            <a:r>
              <a:rPr sz="1500" spc="-5" dirty="0">
                <a:solidFill>
                  <a:srgbClr val="767070"/>
                </a:solidFill>
                <a:latin typeface="Calibri"/>
                <a:cs typeface="Calibri"/>
              </a:rPr>
              <a:t>pública.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xmlns="" id="{EEE21B78-9A42-4CCA-B149-2244BE51F750}"/>
              </a:ext>
            </a:extLst>
          </p:cNvPr>
          <p:cNvSpPr/>
          <p:nvPr/>
        </p:nvSpPr>
        <p:spPr>
          <a:xfrm>
            <a:off x="3829685" y="2200275"/>
            <a:ext cx="45719" cy="33543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xmlns="" id="{3D3F6540-0497-43F7-BC0B-A07097DDB77D}"/>
              </a:ext>
            </a:extLst>
          </p:cNvPr>
          <p:cNvSpPr/>
          <p:nvPr/>
        </p:nvSpPr>
        <p:spPr>
          <a:xfrm>
            <a:off x="967152" y="1232924"/>
            <a:ext cx="5105400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2000" b="1" spc="300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RENDICIÓN DE CUENTAS 2020/</a:t>
            </a:r>
          </a:p>
        </p:txBody>
      </p:sp>
      <p:sp>
        <p:nvSpPr>
          <p:cNvPr id="14" name="Título 1">
            <a:extLst>
              <a:ext uri="{FF2B5EF4-FFF2-40B4-BE49-F238E27FC236}">
                <a16:creationId xmlns:a16="http://schemas.microsoft.com/office/drawing/2014/main" xmlns="" id="{3E3B30B6-0E14-4C86-B639-47731F7F19EA}"/>
              </a:ext>
            </a:extLst>
          </p:cNvPr>
          <p:cNvSpPr txBox="1">
            <a:spLocks/>
          </p:cNvSpPr>
          <p:nvPr/>
        </p:nvSpPr>
        <p:spPr>
          <a:xfrm>
            <a:off x="4254500" y="1286763"/>
            <a:ext cx="4859789" cy="49847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s-ES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Helvetica"/>
              </a:rPr>
              <a:t>…………………………….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156</Words>
  <Application>Microsoft Office PowerPoint</Application>
  <PresentationFormat>Personalizado</PresentationFormat>
  <Paragraphs>7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Office Theme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JUAN CARLOS SANCHEZ ORDONEZ</dc:creator>
  <cp:lastModifiedBy>acorozor</cp:lastModifiedBy>
  <cp:revision>2</cp:revision>
  <dcterms:created xsi:type="dcterms:W3CDTF">2021-05-13T19:51:05Z</dcterms:created>
  <dcterms:modified xsi:type="dcterms:W3CDTF">2021-05-13T19:52:00Z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2021-05-11T00:00:00Z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2021-05-13T00:00:00Z</vt:filetime>
  </property>
</Properties>
</file>