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029325" cy="3959225"/>
  <p:notesSz cx="6858000" cy="9144000"/>
  <p:defaultTextStyle>
    <a:defPPr>
      <a:defRPr lang="es-EC"/>
    </a:defPPr>
    <a:lvl1pPr marL="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1pPr>
    <a:lvl2pPr marL="23971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2pPr>
    <a:lvl3pPr marL="47942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3pPr>
    <a:lvl4pPr marL="71913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4pPr>
    <a:lvl5pPr marL="95884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5pPr>
    <a:lvl6pPr marL="119855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6pPr>
    <a:lvl7pPr marL="143826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7pPr>
    <a:lvl8pPr marL="167797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8pPr>
    <a:lvl9pPr marL="1917680" algn="l" defTabSz="479420" rtl="0" eaLnBrk="1" latinLnBrk="0" hangingPunct="1">
      <a:defRPr sz="94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47">
          <p15:clr>
            <a:srgbClr val="A4A3A4"/>
          </p15:clr>
        </p15:guide>
        <p15:guide id="2" pos="189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3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933"/>
    <p:restoredTop sz="94695"/>
  </p:normalViewPr>
  <p:slideViewPr>
    <p:cSldViewPr snapToGrid="0" snapToObjects="1">
      <p:cViewPr varScale="1">
        <p:scale>
          <a:sx n="81" d="100"/>
          <a:sy n="81" d="100"/>
        </p:scale>
        <p:origin x="-804" y="-84"/>
      </p:cViewPr>
      <p:guideLst>
        <p:guide orient="horz" pos="1247"/>
        <p:guide pos="18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00" y="647957"/>
            <a:ext cx="5124926" cy="1378397"/>
          </a:xfrm>
        </p:spPr>
        <p:txBody>
          <a:bodyPr anchor="b"/>
          <a:lstStyle>
            <a:lvl1pPr algn="ctr">
              <a:defRPr sz="34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3666" y="2079510"/>
            <a:ext cx="4521994" cy="955896"/>
          </a:xfrm>
        </p:spPr>
        <p:txBody>
          <a:bodyPr/>
          <a:lstStyle>
            <a:lvl1pPr marL="0" indent="0" algn="ctr">
              <a:buNone/>
              <a:defRPr sz="1386"/>
            </a:lvl1pPr>
            <a:lvl2pPr marL="263942" indent="0" algn="ctr">
              <a:buNone/>
              <a:defRPr sz="1155"/>
            </a:lvl2pPr>
            <a:lvl3pPr marL="527883" indent="0" algn="ctr">
              <a:buNone/>
              <a:defRPr sz="1039"/>
            </a:lvl3pPr>
            <a:lvl4pPr marL="791825" indent="0" algn="ctr">
              <a:buNone/>
              <a:defRPr sz="924"/>
            </a:lvl4pPr>
            <a:lvl5pPr marL="1055766" indent="0" algn="ctr">
              <a:buNone/>
              <a:defRPr sz="924"/>
            </a:lvl5pPr>
            <a:lvl6pPr marL="1319708" indent="0" algn="ctr">
              <a:buNone/>
              <a:defRPr sz="924"/>
            </a:lvl6pPr>
            <a:lvl7pPr marL="1583649" indent="0" algn="ctr">
              <a:buNone/>
              <a:defRPr sz="924"/>
            </a:lvl7pPr>
            <a:lvl8pPr marL="1847591" indent="0" algn="ctr">
              <a:buNone/>
              <a:defRPr sz="924"/>
            </a:lvl8pPr>
            <a:lvl9pPr marL="2111532" indent="0" algn="ctr">
              <a:buNone/>
              <a:defRPr sz="92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00260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359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14736" y="210792"/>
            <a:ext cx="1300073" cy="335526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4516" y="210792"/>
            <a:ext cx="3824853" cy="3355260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78275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2980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376" y="987058"/>
            <a:ext cx="5200293" cy="1646927"/>
          </a:xfrm>
        </p:spPr>
        <p:txBody>
          <a:bodyPr anchor="b"/>
          <a:lstStyle>
            <a:lvl1pPr>
              <a:defRPr sz="34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376" y="2649566"/>
            <a:ext cx="5200293" cy="866080"/>
          </a:xfrm>
        </p:spPr>
        <p:txBody>
          <a:bodyPr/>
          <a:lstStyle>
            <a:lvl1pPr marL="0" indent="0">
              <a:buNone/>
              <a:defRPr sz="1386">
                <a:solidFill>
                  <a:schemeClr val="tx1"/>
                </a:solidFill>
              </a:defRPr>
            </a:lvl1pPr>
            <a:lvl2pPr marL="263942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2pPr>
            <a:lvl3pPr marL="527883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3pPr>
            <a:lvl4pPr marL="791825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4pPr>
            <a:lvl5pPr marL="1055766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5pPr>
            <a:lvl6pPr marL="1319708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6pPr>
            <a:lvl7pPr marL="1583649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7pPr>
            <a:lvl8pPr marL="1847591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8pPr>
            <a:lvl9pPr marL="2111532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149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516" y="1053960"/>
            <a:ext cx="2562463" cy="2512092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52346" y="1053960"/>
            <a:ext cx="2562463" cy="2512092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2811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301" y="210793"/>
            <a:ext cx="5200293" cy="7652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302" y="970560"/>
            <a:ext cx="2550687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5302" y="1446217"/>
            <a:ext cx="2550687" cy="2127167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52346" y="970560"/>
            <a:ext cx="2563248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52346" y="1446217"/>
            <a:ext cx="2563248" cy="2127167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0622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0902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19607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302" y="263948"/>
            <a:ext cx="1944614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3248" y="570056"/>
            <a:ext cx="3052346" cy="2813616"/>
          </a:xfrm>
        </p:spPr>
        <p:txBody>
          <a:bodyPr/>
          <a:lstStyle>
            <a:lvl1pPr>
              <a:defRPr sz="1847"/>
            </a:lvl1pPr>
            <a:lvl2pPr>
              <a:defRPr sz="1616"/>
            </a:lvl2pPr>
            <a:lvl3pPr>
              <a:defRPr sz="1386"/>
            </a:lvl3pPr>
            <a:lvl4pPr>
              <a:defRPr sz="1155"/>
            </a:lvl4pPr>
            <a:lvl5pPr>
              <a:defRPr sz="1155"/>
            </a:lvl5pPr>
            <a:lvl6pPr>
              <a:defRPr sz="1155"/>
            </a:lvl6pPr>
            <a:lvl7pPr>
              <a:defRPr sz="1155"/>
            </a:lvl7pPr>
            <a:lvl8pPr>
              <a:defRPr sz="1155"/>
            </a:lvl8pPr>
            <a:lvl9pPr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5302" y="1187768"/>
            <a:ext cx="1944614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91058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302" y="263948"/>
            <a:ext cx="1944614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63248" y="570056"/>
            <a:ext cx="3052346" cy="2813616"/>
          </a:xfrm>
        </p:spPr>
        <p:txBody>
          <a:bodyPr anchor="t"/>
          <a:lstStyle>
            <a:lvl1pPr marL="0" indent="0">
              <a:buNone/>
              <a:defRPr sz="1847"/>
            </a:lvl1pPr>
            <a:lvl2pPr marL="263942" indent="0">
              <a:buNone/>
              <a:defRPr sz="1616"/>
            </a:lvl2pPr>
            <a:lvl3pPr marL="527883" indent="0">
              <a:buNone/>
              <a:defRPr sz="1386"/>
            </a:lvl3pPr>
            <a:lvl4pPr marL="791825" indent="0">
              <a:buNone/>
              <a:defRPr sz="1155"/>
            </a:lvl4pPr>
            <a:lvl5pPr marL="1055766" indent="0">
              <a:buNone/>
              <a:defRPr sz="1155"/>
            </a:lvl5pPr>
            <a:lvl6pPr marL="1319708" indent="0">
              <a:buNone/>
              <a:defRPr sz="1155"/>
            </a:lvl6pPr>
            <a:lvl7pPr marL="1583649" indent="0">
              <a:buNone/>
              <a:defRPr sz="1155"/>
            </a:lvl7pPr>
            <a:lvl8pPr marL="1847591" indent="0">
              <a:buNone/>
              <a:defRPr sz="1155"/>
            </a:lvl8pPr>
            <a:lvl9pPr marL="2111532" indent="0">
              <a:buNone/>
              <a:defRPr sz="115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5302" y="1187768"/>
            <a:ext cx="1944614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9940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4516" y="210793"/>
            <a:ext cx="5200293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4516" y="1053960"/>
            <a:ext cx="5200293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4516" y="3669616"/>
            <a:ext cx="1356598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55767-F921-574A-8893-F4C0ACE0B101}" type="datetimeFigureOut">
              <a:rPr lang="es-ES_tradnl" smtClean="0"/>
              <a:pPr/>
              <a:t>21/03/2022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7214" y="3669616"/>
            <a:ext cx="2034897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58211" y="3669616"/>
            <a:ext cx="1356598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5F59E-8A56-8B47-A1CF-94DCAAB32353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12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27883" rtl="0" eaLnBrk="1" latinLnBrk="0" hangingPunct="1">
        <a:lnSpc>
          <a:spcPct val="90000"/>
        </a:lnSpc>
        <a:spcBef>
          <a:spcPct val="0"/>
        </a:spcBef>
        <a:buNone/>
        <a:defRPr sz="25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971" indent="-131971" algn="l" defTabSz="527883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1pPr>
      <a:lvl2pPr marL="39591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386" kern="1200">
          <a:solidFill>
            <a:schemeClr val="tx1"/>
          </a:solidFill>
          <a:latin typeface="+mn-lt"/>
          <a:ea typeface="+mn-ea"/>
          <a:cs typeface="+mn-cs"/>
        </a:defRPr>
      </a:lvl2pPr>
      <a:lvl3pPr marL="659854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155" kern="1200">
          <a:solidFill>
            <a:schemeClr val="tx1"/>
          </a:solidFill>
          <a:latin typeface="+mn-lt"/>
          <a:ea typeface="+mn-ea"/>
          <a:cs typeface="+mn-cs"/>
        </a:defRPr>
      </a:lvl3pPr>
      <a:lvl4pPr marL="923795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187737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451679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715620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97956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243503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1pPr>
      <a:lvl2pPr marL="26394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2pPr>
      <a:lvl3pPr marL="527883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3pPr>
      <a:lvl4pPr marL="791825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055766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319708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583649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847591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11153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2AC270E-359F-9B49-B9B9-C58072BDD1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107" y="1096778"/>
            <a:ext cx="5011110" cy="324133"/>
          </a:xfrm>
        </p:spPr>
        <p:txBody>
          <a:bodyPr anchor="t">
            <a:noAutofit/>
          </a:bodyPr>
          <a:lstStyle/>
          <a:p>
            <a:r>
              <a:rPr lang="es-ES_tradnl" sz="1200" b="1" dirty="0">
                <a:solidFill>
                  <a:srgbClr val="143557"/>
                </a:solidFill>
                <a:latin typeface="Helvetica" pitchFamily="2" charset="0"/>
              </a:rPr>
              <a:t>Narrativa Rendición de Cuentas 2021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xmlns="" id="{D610DB3E-9682-2E4E-976A-0B8822141BC4}"/>
              </a:ext>
            </a:extLst>
          </p:cNvPr>
          <p:cNvSpPr txBox="1"/>
          <p:nvPr/>
        </p:nvSpPr>
        <p:spPr>
          <a:xfrm>
            <a:off x="852155" y="-1440631"/>
            <a:ext cx="3090730" cy="1109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/>
              <a:t>Texto: </a:t>
            </a:r>
            <a:r>
              <a:rPr lang="es-ES" dirty="0"/>
              <a:t>Se debe usar la tipografía Helvética.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s-ES" dirty="0"/>
              <a:t>Títulos y subtítulos: Deberán estar en negrilla, con el espacio entre caracteres, “Estrecho”, y a un tamaño más grande del texto general del post.</a:t>
            </a:r>
          </a:p>
          <a:p>
            <a:pPr marL="457200" indent="-457200" algn="just">
              <a:buFont typeface="+mj-lt"/>
              <a:buAutoNum type="alphaLcParenR"/>
            </a:pPr>
            <a:endParaRPr lang="es-ES_tradnl" dirty="0"/>
          </a:p>
          <a:p>
            <a:pPr marL="457200" indent="-457200" algn="just">
              <a:buFont typeface="+mj-lt"/>
              <a:buAutoNum type="alphaLcParenR"/>
            </a:pPr>
            <a:r>
              <a:rPr lang="es-ES_tradnl" dirty="0"/>
              <a:t>Texto General: El tamaño deberá ser menor al del titulo o subtitulo.</a:t>
            </a:r>
          </a:p>
        </p:txBody>
      </p:sp>
      <p:cxnSp>
        <p:nvCxnSpPr>
          <p:cNvPr id="31" name="Conector angular 30">
            <a:extLst>
              <a:ext uri="{FF2B5EF4-FFF2-40B4-BE49-F238E27FC236}">
                <a16:creationId xmlns:a16="http://schemas.microsoft.com/office/drawing/2014/main" xmlns="" id="{B7DE8989-D8EB-674F-AE36-EAFF1C281538}"/>
              </a:ext>
            </a:extLst>
          </p:cNvPr>
          <p:cNvCxnSpPr>
            <a:cxnSpLocks/>
          </p:cNvCxnSpPr>
          <p:nvPr/>
        </p:nvCxnSpPr>
        <p:spPr>
          <a:xfrm rot="16200000" flipH="1">
            <a:off x="3155204" y="-318164"/>
            <a:ext cx="262971" cy="17935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ítulo 2">
            <a:extLst>
              <a:ext uri="{FF2B5EF4-FFF2-40B4-BE49-F238E27FC236}">
                <a16:creationId xmlns:a16="http://schemas.microsoft.com/office/drawing/2014/main" xmlns="" id="{AEEF183A-30C0-F143-818B-477B1EAC7110}"/>
              </a:ext>
            </a:extLst>
          </p:cNvPr>
          <p:cNvSpPr txBox="1">
            <a:spLocks/>
          </p:cNvSpPr>
          <p:nvPr/>
        </p:nvSpPr>
        <p:spPr>
          <a:xfrm>
            <a:off x="706023" y="1341888"/>
            <a:ext cx="4617279" cy="2263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527883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3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3942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11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7883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10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1825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9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55766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9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19708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9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83649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9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591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9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11532" indent="0" algn="ctr" defTabSz="527883" rtl="0" eaLnBrk="1" latinLnBrk="0" hangingPunct="1">
              <a:lnSpc>
                <a:spcPct val="90000"/>
              </a:lnSpc>
              <a:spcBef>
                <a:spcPts val="289"/>
              </a:spcBef>
              <a:buFont typeface="Arial" panose="020B0604020202020204" pitchFamily="34" charset="0"/>
              <a:buNone/>
              <a:defRPr sz="9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900" dirty="0">
                <a:solidFill>
                  <a:srgbClr val="143557"/>
                </a:solidFill>
              </a:rPr>
              <a:t>Estimados afiliados, pensionistas y ciudadanía en general,  el Instituto Ecuatoriano de Seguridad Social (IESS), en cumplimiento del artículo 90 de la Ley Orgánica de Participación Ciudadana y con el compromiso de transparencia en la gestión pública, procede con la exposición de Rendición de Cuentas 2021.</a:t>
            </a:r>
          </a:p>
          <a:p>
            <a:pPr algn="just"/>
            <a:r>
              <a:rPr lang="es-ES" sz="900" dirty="0">
                <a:solidFill>
                  <a:srgbClr val="143557"/>
                </a:solidFill>
              </a:rPr>
              <a:t>El IESS es una entidad cuya organización y funcionamiento se fundamenta en los principios de solidaridad, obligatoriedad, universalidad, equidad, eficiencia, subsidiariedad y suficiencia, enfocada en trabajar por sus asegurados.</a:t>
            </a:r>
          </a:p>
          <a:p>
            <a:pPr algn="just"/>
            <a:r>
              <a:rPr lang="es-ES" sz="900" dirty="0">
                <a:solidFill>
                  <a:srgbClr val="143557"/>
                </a:solidFill>
              </a:rPr>
              <a:t>En el presente informe, </a:t>
            </a:r>
            <a:r>
              <a:rPr lang="es-ES" sz="900" dirty="0" smtClean="0">
                <a:solidFill>
                  <a:srgbClr val="143557"/>
                </a:solidFill>
              </a:rPr>
              <a:t>El Centro de Salud A Parque Industrial, </a:t>
            </a:r>
            <a:r>
              <a:rPr lang="es-ES" sz="900" dirty="0">
                <a:solidFill>
                  <a:srgbClr val="143557"/>
                </a:solidFill>
              </a:rPr>
              <a:t>da a conocer a la ciudadanía las gestiones realizadas por este establecimiento de Salud durante los meses de enero a diciembre de 2021.</a:t>
            </a:r>
          </a:p>
          <a:p>
            <a:pPr algn="just"/>
            <a:r>
              <a:rPr lang="es-ES" sz="900" dirty="0">
                <a:solidFill>
                  <a:srgbClr val="143557"/>
                </a:solidFill>
              </a:rPr>
              <a:t>Resaltamos los diferentes niveles de cobertura y atención generados por nuestras dependencias, así como los logros alcanzados tanto en las áreas administrativas como en las prestaciones y servicios de los seguros especializados, todas esta acciones facilitaron la implementación de las políticas públicas para la igualdad interculturales, generacionales, de discapacidades y de igualdad de género.</a:t>
            </a:r>
          </a:p>
        </p:txBody>
      </p:sp>
    </p:spTree>
    <p:extLst>
      <p:ext uri="{BB962C8B-B14F-4D97-AF65-F5344CB8AC3E}">
        <p14:creationId xmlns:p14="http://schemas.microsoft.com/office/powerpoint/2010/main" val="30634528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</TotalTime>
  <Words>67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Narrativa Rendición de Cuentas 2021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Stalyn</cp:lastModifiedBy>
  <cp:revision>21</cp:revision>
  <dcterms:created xsi:type="dcterms:W3CDTF">2022-02-04T21:39:04Z</dcterms:created>
  <dcterms:modified xsi:type="dcterms:W3CDTF">2022-03-21T15:45:53Z</dcterms:modified>
</cp:coreProperties>
</file>