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3" r:id="rId8"/>
  </p:sldIdLst>
  <p:sldSz cx="12192000" cy="6858000"/>
  <p:notesSz cx="6858000" cy="9144000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44" autoAdjust="0"/>
    <p:restoredTop sz="94660"/>
  </p:normalViewPr>
  <p:slideViewPr>
    <p:cSldViewPr snapToGrid="0">
      <p:cViewPr varScale="1">
        <p:scale>
          <a:sx n="74" d="100"/>
          <a:sy n="74" d="100"/>
        </p:scale>
        <p:origin x="51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56C03-FD68-46F1-9F3D-D4741AACDD13}" type="datetimeFigureOut">
              <a:rPr lang="es-EC" smtClean="0"/>
              <a:t>18/3/2022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8120AA15-0E74-453A-94E0-9C53A8AE43BF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3391844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56C03-FD68-46F1-9F3D-D4741AACDD13}" type="datetimeFigureOut">
              <a:rPr lang="es-EC" smtClean="0"/>
              <a:t>18/3/2022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120AA15-0E74-453A-94E0-9C53A8AE43BF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863993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56C03-FD68-46F1-9F3D-D4741AACDD13}" type="datetimeFigureOut">
              <a:rPr lang="es-EC" smtClean="0"/>
              <a:t>18/3/2022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120AA15-0E74-453A-94E0-9C53A8AE43BF}" type="slidenum">
              <a:rPr lang="es-EC" smtClean="0"/>
              <a:t>‹Nº›</a:t>
            </a:fld>
            <a:endParaRPr lang="es-EC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210200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56C03-FD68-46F1-9F3D-D4741AACDD13}" type="datetimeFigureOut">
              <a:rPr lang="es-EC" smtClean="0"/>
              <a:t>18/3/2022</a:t>
            </a:fld>
            <a:endParaRPr lang="es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120AA15-0E74-453A-94E0-9C53A8AE43BF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2999552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56C03-FD68-46F1-9F3D-D4741AACDD13}" type="datetimeFigureOut">
              <a:rPr lang="es-EC" smtClean="0"/>
              <a:t>18/3/2022</a:t>
            </a:fld>
            <a:endParaRPr lang="es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120AA15-0E74-453A-94E0-9C53A8AE43BF}" type="slidenum">
              <a:rPr lang="es-EC" smtClean="0"/>
              <a:t>‹Nº›</a:t>
            </a:fld>
            <a:endParaRPr lang="es-EC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046183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56C03-FD68-46F1-9F3D-D4741AACDD13}" type="datetimeFigureOut">
              <a:rPr lang="es-EC" smtClean="0"/>
              <a:t>18/3/2022</a:t>
            </a:fld>
            <a:endParaRPr lang="es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120AA15-0E74-453A-94E0-9C53A8AE43BF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8968696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56C03-FD68-46F1-9F3D-D4741AACDD13}" type="datetimeFigureOut">
              <a:rPr lang="es-EC" smtClean="0"/>
              <a:t>18/3/2022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0AA15-0E74-453A-94E0-9C53A8AE43BF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2035812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56C03-FD68-46F1-9F3D-D4741AACDD13}" type="datetimeFigureOut">
              <a:rPr lang="es-EC" smtClean="0"/>
              <a:t>18/3/2022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0AA15-0E74-453A-94E0-9C53A8AE43BF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075426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56C03-FD68-46F1-9F3D-D4741AACDD13}" type="datetimeFigureOut">
              <a:rPr lang="es-EC" smtClean="0"/>
              <a:t>18/3/2022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0AA15-0E74-453A-94E0-9C53A8AE43BF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0305000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56C03-FD68-46F1-9F3D-D4741AACDD13}" type="datetimeFigureOut">
              <a:rPr lang="es-EC" smtClean="0"/>
              <a:t>18/3/2022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120AA15-0E74-453A-94E0-9C53A8AE43BF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40194797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56C03-FD68-46F1-9F3D-D4741AACDD13}" type="datetimeFigureOut">
              <a:rPr lang="es-EC" smtClean="0"/>
              <a:t>18/3/2022</a:t>
            </a:fld>
            <a:endParaRPr lang="es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120AA15-0E74-453A-94E0-9C53A8AE43BF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3698144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56C03-FD68-46F1-9F3D-D4741AACDD13}" type="datetimeFigureOut">
              <a:rPr lang="es-EC" smtClean="0"/>
              <a:t>18/3/2022</a:t>
            </a:fld>
            <a:endParaRPr lang="es-EC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120AA15-0E74-453A-94E0-9C53A8AE43BF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6152681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56C03-FD68-46F1-9F3D-D4741AACDD13}" type="datetimeFigureOut">
              <a:rPr lang="es-EC" smtClean="0"/>
              <a:t>18/3/2022</a:t>
            </a:fld>
            <a:endParaRPr lang="es-EC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0AA15-0E74-453A-94E0-9C53A8AE43BF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6656234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56C03-FD68-46F1-9F3D-D4741AACDD13}" type="datetimeFigureOut">
              <a:rPr lang="es-EC" smtClean="0"/>
              <a:t>18/3/2022</a:t>
            </a:fld>
            <a:endParaRPr lang="es-EC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0AA15-0E74-453A-94E0-9C53A8AE43BF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3686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56C03-FD68-46F1-9F3D-D4741AACDD13}" type="datetimeFigureOut">
              <a:rPr lang="es-EC" smtClean="0"/>
              <a:t>18/3/2022</a:t>
            </a:fld>
            <a:endParaRPr lang="es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0AA15-0E74-453A-94E0-9C53A8AE43BF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41675095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56C03-FD68-46F1-9F3D-D4741AACDD13}" type="datetimeFigureOut">
              <a:rPr lang="es-EC" smtClean="0"/>
              <a:t>18/3/2022</a:t>
            </a:fld>
            <a:endParaRPr lang="es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120AA15-0E74-453A-94E0-9C53A8AE43BF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603013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B56C03-FD68-46F1-9F3D-D4741AACDD13}" type="datetimeFigureOut">
              <a:rPr lang="es-EC" smtClean="0"/>
              <a:t>18/3/2022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8120AA15-0E74-453A-94E0-9C53A8AE43BF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220075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532585"/>
            <a:ext cx="9144000" cy="831157"/>
          </a:xfrm>
        </p:spPr>
        <p:txBody>
          <a:bodyPr>
            <a:normAutofit/>
          </a:bodyPr>
          <a:lstStyle/>
          <a:p>
            <a:r>
              <a:rPr lang="es-EC" sz="3600" dirty="0">
                <a:latin typeface="Arial Black" panose="020B0A04020102020204" pitchFamily="34" charset="0"/>
              </a:rPr>
              <a:t>CENTRO DE SALUD C - NARANJAL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644462" y="2649002"/>
            <a:ext cx="4168462" cy="557838"/>
          </a:xfrm>
        </p:spPr>
        <p:txBody>
          <a:bodyPr/>
          <a:lstStyle/>
          <a:p>
            <a:r>
              <a:rPr lang="es-EC" dirty="0">
                <a:latin typeface="Arial Black" panose="020B0A04020102020204" pitchFamily="34" charset="0"/>
              </a:rPr>
              <a:t>RENDICION</a:t>
            </a:r>
            <a:r>
              <a:rPr lang="es-EC" dirty="0" smtClean="0">
                <a:latin typeface="Arial Black" panose="020B0A04020102020204" pitchFamily="34" charset="0"/>
              </a:rPr>
              <a:t> DE CUENTAS </a:t>
            </a:r>
            <a:r>
              <a:rPr lang="es-EC" dirty="0" smtClean="0">
                <a:latin typeface="Arial Black" panose="020B0A04020102020204" pitchFamily="34" charset="0"/>
              </a:rPr>
              <a:t>2021</a:t>
            </a:r>
            <a:endParaRPr lang="es-EC" dirty="0">
              <a:latin typeface="Arial Black" panose="020B0A0402010202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2" t="5391" r="3743" b="12184"/>
          <a:stretch/>
        </p:blipFill>
        <p:spPr>
          <a:xfrm>
            <a:off x="3732727" y="3097650"/>
            <a:ext cx="4726546" cy="2466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0763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C" sz="3600" dirty="0" smtClean="0">
                <a:latin typeface="Arial Black" panose="020B0A04020102020204" pitchFamily="34" charset="0"/>
              </a:rPr>
              <a:t>ATENCIONES MÉDICAS AÑO </a:t>
            </a:r>
            <a:r>
              <a:rPr lang="es-EC" sz="3600" dirty="0" smtClean="0">
                <a:latin typeface="Arial Black" panose="020B0A04020102020204" pitchFamily="34" charset="0"/>
              </a:rPr>
              <a:t>2021</a:t>
            </a:r>
            <a:endParaRPr lang="es-EC" sz="3600" dirty="0">
              <a:latin typeface="Arial Black" panose="020B0A04020102020204" pitchFamily="34" charset="0"/>
            </a:endParaRPr>
          </a:p>
        </p:txBody>
      </p:sp>
      <p:pic>
        <p:nvPicPr>
          <p:cNvPr id="6" name="Imagen 5"/>
          <p:cNvPicPr/>
          <p:nvPr/>
        </p:nvPicPr>
        <p:blipFill rotWithShape="1">
          <a:blip r:embed="rId2"/>
          <a:srcRect l="24927" t="35181" r="41877" b="45784"/>
          <a:stretch/>
        </p:blipFill>
        <p:spPr bwMode="auto">
          <a:xfrm>
            <a:off x="2052423" y="1904999"/>
            <a:ext cx="4876411" cy="206169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Imagen 6"/>
          <p:cNvPicPr/>
          <p:nvPr/>
        </p:nvPicPr>
        <p:blipFill rotWithShape="1">
          <a:blip r:embed="rId2"/>
          <a:srcRect l="62595" t="34939" r="4193" b="45784"/>
          <a:stretch/>
        </p:blipFill>
        <p:spPr bwMode="auto">
          <a:xfrm>
            <a:off x="2052423" y="4107495"/>
            <a:ext cx="4876411" cy="202259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Imagen 7"/>
          <p:cNvPicPr/>
          <p:nvPr/>
        </p:nvPicPr>
        <p:blipFill rotWithShape="1">
          <a:blip r:embed="rId3"/>
          <a:srcRect l="42264" t="34942" r="34008" b="17096"/>
          <a:stretch/>
        </p:blipFill>
        <p:spPr bwMode="auto">
          <a:xfrm>
            <a:off x="7297598" y="1905000"/>
            <a:ext cx="3610807" cy="434326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9642076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C" sz="3600" dirty="0" smtClean="0">
                <a:latin typeface="Arial Black" panose="020B0A04020102020204" pitchFamily="34" charset="0"/>
              </a:rPr>
              <a:t>TIPO DE SERVICIO: CONSULTA EXTERNA</a:t>
            </a:r>
            <a:endParaRPr lang="es-EC" sz="3600" dirty="0">
              <a:latin typeface="Arial Black" panose="020B0A04020102020204" pitchFamily="34" charset="0"/>
            </a:endParaRPr>
          </a:p>
        </p:txBody>
      </p:sp>
      <p:pic>
        <p:nvPicPr>
          <p:cNvPr id="5" name="Imagen 4"/>
          <p:cNvPicPr/>
          <p:nvPr/>
        </p:nvPicPr>
        <p:blipFill rotWithShape="1">
          <a:blip r:embed="rId2"/>
          <a:srcRect l="51342" t="41685" r="3132" b="32768"/>
          <a:stretch/>
        </p:blipFill>
        <p:spPr bwMode="auto">
          <a:xfrm>
            <a:off x="1857910" y="2940115"/>
            <a:ext cx="4289604" cy="153691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Imagen 5"/>
          <p:cNvPicPr/>
          <p:nvPr/>
        </p:nvPicPr>
        <p:blipFill rotWithShape="1">
          <a:blip r:embed="rId3"/>
          <a:srcRect l="15037" t="22168" r="31454" b="15184"/>
          <a:stretch/>
        </p:blipFill>
        <p:spPr bwMode="auto">
          <a:xfrm>
            <a:off x="6237667" y="1905000"/>
            <a:ext cx="5018468" cy="334741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6561801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C" sz="3600" dirty="0" smtClean="0">
                <a:latin typeface="Arial Black" panose="020B0A04020102020204" pitchFamily="34" charset="0"/>
              </a:rPr>
              <a:t>TIPO DE SERVICIO: EMERGENCIA</a:t>
            </a:r>
            <a:endParaRPr lang="es-EC" sz="3600" dirty="0">
              <a:latin typeface="Arial Black" panose="020B0A04020102020204" pitchFamily="34" charset="0"/>
            </a:endParaRPr>
          </a:p>
        </p:txBody>
      </p:sp>
      <p:pic>
        <p:nvPicPr>
          <p:cNvPr id="9" name="Imagen 8"/>
          <p:cNvPicPr/>
          <p:nvPr/>
        </p:nvPicPr>
        <p:blipFill rotWithShape="1">
          <a:blip r:embed="rId2"/>
          <a:srcRect l="44568" t="41203" r="10178" b="33251"/>
          <a:stretch/>
        </p:blipFill>
        <p:spPr bwMode="auto">
          <a:xfrm>
            <a:off x="1255613" y="2793947"/>
            <a:ext cx="4521634" cy="161063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Imagen 9"/>
          <p:cNvPicPr/>
          <p:nvPr/>
        </p:nvPicPr>
        <p:blipFill rotWithShape="1">
          <a:blip r:embed="rId3"/>
          <a:srcRect l="12463" t="22168" r="34297" b="14941"/>
          <a:stretch/>
        </p:blipFill>
        <p:spPr bwMode="auto">
          <a:xfrm>
            <a:off x="6044482" y="2086378"/>
            <a:ext cx="5219419" cy="335309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7315213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C" sz="3200" dirty="0" smtClean="0">
                <a:latin typeface="Arial Black" panose="020B0A04020102020204" pitchFamily="34" charset="0"/>
              </a:rPr>
              <a:t>TIPO DE BENEFICIARIO: CONSULTA EXTERNA</a:t>
            </a:r>
            <a:endParaRPr lang="es-EC" sz="3200" dirty="0">
              <a:latin typeface="Arial Black" panose="020B0A04020102020204" pitchFamily="34" charset="0"/>
            </a:endParaRPr>
          </a:p>
        </p:txBody>
      </p:sp>
      <p:graphicFrame>
        <p:nvGraphicFramePr>
          <p:cNvPr id="6" name="Marcador de contenido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866551282"/>
              </p:ext>
            </p:extLst>
          </p:nvPr>
        </p:nvGraphicFramePr>
        <p:xfrm>
          <a:off x="5858199" y="1702873"/>
          <a:ext cx="5181600" cy="446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3115"/>
                <a:gridCol w="1045029"/>
                <a:gridCol w="1353456"/>
              </a:tblGrid>
              <a:tr h="177800">
                <a:tc>
                  <a:txBody>
                    <a:bodyPr/>
                    <a:lstStyle/>
                    <a:p>
                      <a:r>
                        <a:rPr lang="es-EC" dirty="0" smtClean="0"/>
                        <a:t>Tipo Beneficiario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Hombres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Mujeres</a:t>
                      </a:r>
                      <a:endParaRPr lang="es-EC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Seguro General</a:t>
                      </a: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/>
                          <a:cs typeface="Calibri" panose="020F0502020204030204" pitchFamily="34" charset="0"/>
                        </a:rPr>
                        <a:t>8,463</a:t>
                      </a:r>
                      <a:endParaRPr lang="es-EC" sz="1400" dirty="0">
                        <a:effectLst/>
                        <a:latin typeface="Calibri" panose="020F0502020204030204" pitchFamily="34" charset="0"/>
                        <a:ea typeface="MS Mincho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/>
                          <a:cs typeface="Calibri" panose="020F0502020204030204" pitchFamily="34" charset="0"/>
                        </a:rPr>
                        <a:t>5,799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MS Mincho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Dependientes (Menores 18 años)</a:t>
                      </a: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/>
                          <a:cs typeface="Calibri" panose="020F0502020204030204" pitchFamily="34" charset="0"/>
                        </a:rPr>
                        <a:t>5,329</a:t>
                      </a:r>
                      <a:endParaRPr lang="es-EC" sz="1400" dirty="0">
                        <a:effectLst/>
                        <a:latin typeface="Calibri" panose="020F0502020204030204" pitchFamily="34" charset="0"/>
                        <a:ea typeface="MS Mincho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/>
                          <a:cs typeface="Calibri" panose="020F0502020204030204" pitchFamily="34" charset="0"/>
                        </a:rPr>
                        <a:t>5,004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MS Mincho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Extensión Cobertura Cónyuge</a:t>
                      </a: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/>
                          <a:cs typeface="Calibri" panose="020F0502020204030204" pitchFamily="34" charset="0"/>
                        </a:rPr>
                        <a:t>92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MS Mincho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/>
                          <a:cs typeface="Calibri" panose="020F0502020204030204" pitchFamily="34" charset="0"/>
                        </a:rPr>
                        <a:t>1,132</a:t>
                      </a:r>
                      <a:endParaRPr lang="es-EC" sz="1400" dirty="0">
                        <a:effectLst/>
                        <a:latin typeface="Calibri" panose="020F0502020204030204" pitchFamily="34" charset="0"/>
                        <a:ea typeface="MS Mincho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Jubilado Seguro General</a:t>
                      </a: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/>
                          <a:cs typeface="Calibri" panose="020F0502020204030204" pitchFamily="34" charset="0"/>
                        </a:rPr>
                        <a:t>761</a:t>
                      </a:r>
                      <a:endParaRPr lang="es-EC" sz="1400" dirty="0">
                        <a:effectLst/>
                        <a:latin typeface="Calibri" panose="020F0502020204030204" pitchFamily="34" charset="0"/>
                        <a:ea typeface="MS Mincho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/>
                          <a:cs typeface="Calibri" panose="020F0502020204030204" pitchFamily="34" charset="0"/>
                        </a:rPr>
                        <a:t>218</a:t>
                      </a:r>
                      <a:endParaRPr lang="es-EC" sz="1400" dirty="0">
                        <a:effectLst/>
                        <a:latin typeface="Calibri" panose="020F0502020204030204" pitchFamily="34" charset="0"/>
                        <a:ea typeface="MS Mincho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Familiar Seguro Campesino</a:t>
                      </a: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/>
                          <a:cs typeface="Calibri" panose="020F0502020204030204" pitchFamily="34" charset="0"/>
                        </a:rPr>
                        <a:t>103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MS Mincho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/>
                          <a:cs typeface="Calibri" panose="020F0502020204030204" pitchFamily="34" charset="0"/>
                        </a:rPr>
                        <a:t>572</a:t>
                      </a:r>
                      <a:endParaRPr lang="es-EC" sz="1400" dirty="0">
                        <a:effectLst/>
                        <a:latin typeface="Calibri" panose="020F0502020204030204" pitchFamily="34" charset="0"/>
                        <a:ea typeface="MS Mincho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Afiliado Voluntario</a:t>
                      </a: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/>
                          <a:cs typeface="Calibri" panose="020F0502020204030204" pitchFamily="34" charset="0"/>
                        </a:rPr>
                        <a:t>226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MS Mincho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/>
                          <a:cs typeface="Calibri" panose="020F0502020204030204" pitchFamily="34" charset="0"/>
                        </a:rPr>
                        <a:t>370</a:t>
                      </a:r>
                      <a:endParaRPr lang="es-EC" sz="1400" dirty="0">
                        <a:effectLst/>
                        <a:latin typeface="Calibri" panose="020F0502020204030204" pitchFamily="34" charset="0"/>
                        <a:ea typeface="MS Mincho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Otros</a:t>
                      </a: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/>
                          <a:cs typeface="Calibri" panose="020F0502020204030204" pitchFamily="34" charset="0"/>
                        </a:rPr>
                        <a:t>34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MS Mincho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/>
                          <a:cs typeface="Calibri" panose="020F0502020204030204" pitchFamily="34" charset="0"/>
                        </a:rPr>
                        <a:t>228</a:t>
                      </a:r>
                      <a:endParaRPr lang="es-EC" sz="1400" dirty="0">
                        <a:effectLst/>
                        <a:latin typeface="Calibri" panose="020F0502020204030204" pitchFamily="34" charset="0"/>
                        <a:ea typeface="MS Mincho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Montepío</a:t>
                      </a: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/>
                          <a:cs typeface="Calibri" panose="020F0502020204030204" pitchFamily="34" charset="0"/>
                        </a:rPr>
                        <a:t>16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MS Mincho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/>
                          <a:cs typeface="Calibri" panose="020F0502020204030204" pitchFamily="34" charset="0"/>
                        </a:rPr>
                        <a:t>230</a:t>
                      </a:r>
                      <a:endParaRPr lang="es-EC" sz="1400" dirty="0">
                        <a:effectLst/>
                        <a:latin typeface="Calibri" panose="020F0502020204030204" pitchFamily="34" charset="0"/>
                        <a:ea typeface="MS Mincho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Jubilado Seguro Social Campesino</a:t>
                      </a: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/>
                          <a:cs typeface="Calibri" panose="020F0502020204030204" pitchFamily="34" charset="0"/>
                        </a:rPr>
                        <a:t>10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MS Mincho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/>
                          <a:cs typeface="Calibri" panose="020F0502020204030204" pitchFamily="34" charset="0"/>
                        </a:rPr>
                        <a:t>6</a:t>
                      </a:r>
                      <a:endParaRPr lang="es-EC" sz="1400" dirty="0">
                        <a:effectLst/>
                        <a:latin typeface="Calibri" panose="020F0502020204030204" pitchFamily="34" charset="0"/>
                        <a:ea typeface="MS Mincho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sz="1400" dirty="0" smtClean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/>
                          <a:cs typeface="Calibri" panose="020F0502020204030204" pitchFamily="34" charset="0"/>
                        </a:rPr>
                        <a:t>15,034</a:t>
                      </a:r>
                      <a:endParaRPr lang="es-EC" sz="1400">
                        <a:effectLst/>
                        <a:latin typeface="Calibri" panose="020F0502020204030204" pitchFamily="34" charset="0"/>
                        <a:ea typeface="MS Mincho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MS Mincho"/>
                          <a:cs typeface="Calibri" panose="020F0502020204030204" pitchFamily="34" charset="0"/>
                        </a:rPr>
                        <a:t>13,559</a:t>
                      </a:r>
                      <a:endParaRPr lang="es-EC" sz="1400" dirty="0">
                        <a:effectLst/>
                        <a:latin typeface="Calibri" panose="020F0502020204030204" pitchFamily="34" charset="0"/>
                        <a:ea typeface="MS Mincho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</a:tr>
            </a:tbl>
          </a:graphicData>
        </a:graphic>
      </p:graphicFrame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2"/>
          <a:srcRect l="28784" t="23547" r="18062" b="16065"/>
          <a:stretch/>
        </p:blipFill>
        <p:spPr>
          <a:xfrm>
            <a:off x="1301840" y="2498501"/>
            <a:ext cx="4234258" cy="2704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26958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C" sz="3200" dirty="0" smtClean="0">
                <a:latin typeface="Arial Black" panose="020B0A04020102020204" pitchFamily="34" charset="0"/>
              </a:rPr>
              <a:t>TIPO DE BENEFICIARIO: EMERGENCIA</a:t>
            </a:r>
            <a:endParaRPr lang="es-EC" sz="3200" dirty="0">
              <a:latin typeface="Arial Black" panose="020B0A04020102020204" pitchFamily="34" charset="0"/>
            </a:endParaRPr>
          </a:p>
        </p:txBody>
      </p:sp>
      <p:graphicFrame>
        <p:nvGraphicFramePr>
          <p:cNvPr id="7" name="Marcador de contenid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91983687"/>
              </p:ext>
            </p:extLst>
          </p:nvPr>
        </p:nvGraphicFramePr>
        <p:xfrm>
          <a:off x="6635839" y="1509377"/>
          <a:ext cx="4728029" cy="457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4143"/>
                <a:gridCol w="1150257"/>
                <a:gridCol w="1273629"/>
              </a:tblGrid>
              <a:tr h="370840">
                <a:tc>
                  <a:txBody>
                    <a:bodyPr/>
                    <a:lstStyle/>
                    <a:p>
                      <a:r>
                        <a:rPr lang="es-EC" dirty="0" smtClean="0"/>
                        <a:t>Tipo Beneficiario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Hombres</a:t>
                      </a:r>
                      <a:endParaRPr lang="es-EC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C" dirty="0" smtClean="0"/>
                        <a:t>Mujeres</a:t>
                      </a:r>
                      <a:endParaRPr lang="es-EC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Seguro General</a:t>
                      </a: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2,798</a:t>
                      </a: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839</a:t>
                      </a:r>
                    </a:p>
                  </a:txBody>
                  <a:tcPr marL="44450" marR="4445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Dependientes (Menores 18 años)</a:t>
                      </a: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464</a:t>
                      </a: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400</a:t>
                      </a:r>
                    </a:p>
                  </a:txBody>
                  <a:tcPr marL="44450" marR="4445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Extensión Cobertura Cónyuge</a:t>
                      </a: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102</a:t>
                      </a:r>
                    </a:p>
                  </a:txBody>
                  <a:tcPr marL="44450" marR="4445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Jubilado Seguro General</a:t>
                      </a: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119</a:t>
                      </a: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</a:p>
                  </a:txBody>
                  <a:tcPr marL="44450" marR="4445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Familiar Seguro Campesino</a:t>
                      </a: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89</a:t>
                      </a: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181</a:t>
                      </a:r>
                    </a:p>
                  </a:txBody>
                  <a:tcPr marL="44450" marR="4445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Afiliado Voluntario</a:t>
                      </a: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17</a:t>
                      </a: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30</a:t>
                      </a:r>
                    </a:p>
                  </a:txBody>
                  <a:tcPr marL="44450" marR="4445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Otros</a:t>
                      </a: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34</a:t>
                      </a: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</a:p>
                  </a:txBody>
                  <a:tcPr marL="44450" marR="4445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Montepío</a:t>
                      </a: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</a:p>
                  </a:txBody>
                  <a:tcPr marL="44450" marR="4445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Jubilado Seguro Social Campesino</a:t>
                      </a: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22</a:t>
                      </a: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44450" marR="4445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sz="1400" dirty="0" smtClean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3,552</a:t>
                      </a: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1,630</a:t>
                      </a:r>
                    </a:p>
                  </a:txBody>
                  <a:tcPr marL="44450" marR="44450" marT="0" marB="0" anchor="b"/>
                </a:tc>
              </a:tr>
            </a:tbl>
          </a:graphicData>
        </a:graphic>
      </p:graphicFrame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2"/>
          <a:srcRect l="12551" t="20203" r="34295" b="19938"/>
          <a:stretch/>
        </p:blipFill>
        <p:spPr>
          <a:xfrm>
            <a:off x="1687131" y="2321652"/>
            <a:ext cx="4713668" cy="2984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68595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871708" y="624110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es-EC" sz="3200" dirty="0" smtClean="0">
                <a:latin typeface="Arial Black" panose="020B0A04020102020204" pitchFamily="34" charset="0"/>
              </a:rPr>
              <a:t>ATENCIONES MÉDICAS POR ESPECIALIDAD</a:t>
            </a:r>
            <a:endParaRPr lang="es-EC" sz="3200" dirty="0">
              <a:latin typeface="Arial Black" panose="020B0A04020102020204" pitchFamily="34" charset="0"/>
            </a:endParaRPr>
          </a:p>
        </p:txBody>
      </p:sp>
      <p:graphicFrame>
        <p:nvGraphicFramePr>
          <p:cNvPr id="7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68213979"/>
              </p:ext>
            </p:extLst>
          </p:nvPr>
        </p:nvGraphicFramePr>
        <p:xfrm>
          <a:off x="3169275" y="2121839"/>
          <a:ext cx="6631546" cy="3571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6217"/>
                <a:gridCol w="1313645"/>
                <a:gridCol w="1352282"/>
                <a:gridCol w="1339402"/>
              </a:tblGrid>
              <a:tr h="370840">
                <a:tc>
                  <a:txBody>
                    <a:bodyPr/>
                    <a:lstStyle/>
                    <a:p>
                      <a:r>
                        <a:rPr lang="es-EC" dirty="0" smtClean="0"/>
                        <a:t>Especialidad</a:t>
                      </a:r>
                      <a:endParaRPr lang="es-EC" dirty="0"/>
                    </a:p>
                  </a:txBody>
                  <a:tcPr marL="171683" marR="17168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C" dirty="0" smtClean="0"/>
                        <a:t>Hombre</a:t>
                      </a:r>
                      <a:endParaRPr lang="es-EC" dirty="0"/>
                    </a:p>
                  </a:txBody>
                  <a:tcPr marL="171683" marR="17168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C" dirty="0" smtClean="0"/>
                        <a:t>Mujer</a:t>
                      </a:r>
                      <a:endParaRPr lang="es-EC" dirty="0"/>
                    </a:p>
                  </a:txBody>
                  <a:tcPr marL="171683" marR="17168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C" dirty="0" smtClean="0"/>
                        <a:t>Total</a:t>
                      </a:r>
                      <a:endParaRPr lang="es-EC" dirty="0"/>
                    </a:p>
                  </a:txBody>
                  <a:tcPr marL="171683" marR="171683"/>
                </a:tc>
              </a:tr>
              <a:tr h="370840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Medicina General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11,450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6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7,108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6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18,558</a:t>
                      </a:r>
                    </a:p>
                  </a:txBody>
                  <a:tcPr marL="44450" marR="4445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Ginecología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6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2,080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6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2,080</a:t>
                      </a:r>
                    </a:p>
                  </a:txBody>
                  <a:tcPr marL="44450" marR="4445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Odontología / Estomatología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6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1,947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1,451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6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3,398</a:t>
                      </a:r>
                    </a:p>
                  </a:txBody>
                  <a:tcPr marL="44450" marR="4445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Pediatría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6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216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6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157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373</a:t>
                      </a:r>
                    </a:p>
                  </a:txBody>
                  <a:tcPr marL="44450" marR="4445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Nutrición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6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670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6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1,030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1,700</a:t>
                      </a:r>
                    </a:p>
                  </a:txBody>
                  <a:tcPr marL="44450" marR="4445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Psicología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6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751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6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754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1,505</a:t>
                      </a:r>
                    </a:p>
                  </a:txBody>
                  <a:tcPr marL="44450" marR="4445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Obstetricia / Algo riesgo obstétrico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6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979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979</a:t>
                      </a:r>
                    </a:p>
                  </a:txBody>
                  <a:tcPr marL="44450" marR="4445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C" sz="1600" dirty="0" smtClean="0"/>
                        <a:t>Total</a:t>
                      </a:r>
                      <a:endParaRPr lang="es-EC" sz="1600" dirty="0"/>
                    </a:p>
                  </a:txBody>
                  <a:tcPr marL="171683" marR="171683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15,034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13,559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C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28,593</a:t>
                      </a: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22897272"/>
      </p:ext>
    </p:extLst>
  </p:cSld>
  <p:clrMapOvr>
    <a:masterClrMapping/>
  </p:clrMapOvr>
</p:sld>
</file>

<file path=ppt/theme/theme1.xml><?xml version="1.0" encoding="utf-8"?>
<a:theme xmlns:a="http://schemas.openxmlformats.org/drawingml/2006/main" name="Espiral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164</TotalTime>
  <Words>183</Words>
  <Application>Microsoft Office PowerPoint</Application>
  <PresentationFormat>Panorámica</PresentationFormat>
  <Paragraphs>110</Paragraphs>
  <Slides>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4" baseType="lpstr">
      <vt:lpstr>Arial</vt:lpstr>
      <vt:lpstr>Arial Black</vt:lpstr>
      <vt:lpstr>Calibri</vt:lpstr>
      <vt:lpstr>Century Gothic</vt:lpstr>
      <vt:lpstr>MS Mincho</vt:lpstr>
      <vt:lpstr>Wingdings 3</vt:lpstr>
      <vt:lpstr>Espiral</vt:lpstr>
      <vt:lpstr>CENTRO DE SALUD C - NARANJAL</vt:lpstr>
      <vt:lpstr>ATENCIONES MÉDICAS AÑO 2021</vt:lpstr>
      <vt:lpstr>TIPO DE SERVICIO: CONSULTA EXTERNA</vt:lpstr>
      <vt:lpstr>TIPO DE SERVICIO: EMERGENCIA</vt:lpstr>
      <vt:lpstr>TIPO DE BENEFICIARIO: CONSULTA EXTERNA</vt:lpstr>
      <vt:lpstr>TIPO DE BENEFICIARIO: EMERGENCIA</vt:lpstr>
      <vt:lpstr>ATENCIONES MÉDICAS POR ESPECIALIDAD</vt:lpstr>
    </vt:vector>
  </TitlesOfParts>
  <Company>IESS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CENTRO DE SALUD C - NARANJAL</dc:title>
  <dc:creator>ENFERMERIA</dc:creator>
  <cp:lastModifiedBy>ENFERMERIA</cp:lastModifiedBy>
  <cp:revision>21</cp:revision>
  <dcterms:created xsi:type="dcterms:W3CDTF">2021-04-20T20:47:39Z</dcterms:created>
  <dcterms:modified xsi:type="dcterms:W3CDTF">2022-03-18T16:12:15Z</dcterms:modified>
</cp:coreProperties>
</file>