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0147300" cy="1270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88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1238525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761881" y="2078708"/>
            <a:ext cx="8634653" cy="4422038"/>
          </a:xfrm>
          <a:prstGeom prst="rect">
            <a:avLst/>
          </a:prstGeom>
        </p:spPr>
        <p:txBody>
          <a:bodyPr anchor="b"/>
          <a:lstStyle>
            <a:lvl1pPr algn="ctr">
              <a:defRPr sz="66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269802" y="6671274"/>
            <a:ext cx="7618811" cy="306661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600"/>
            </a:lvl1pPr>
            <a:lvl2pPr marL="0" indent="0" algn="ctr">
              <a:buSzTx/>
              <a:buFontTx/>
              <a:buNone/>
              <a:defRPr sz="2600"/>
            </a:lvl2pPr>
            <a:lvl3pPr marL="0" indent="0" algn="ctr">
              <a:buSzTx/>
              <a:buFontTx/>
              <a:buNone/>
              <a:defRPr sz="2600"/>
            </a:lvl3pPr>
            <a:lvl4pPr marL="0" indent="0" algn="ctr">
              <a:buSzTx/>
              <a:buFontTx/>
              <a:buNone/>
              <a:defRPr sz="2600"/>
            </a:lvl4pPr>
            <a:lvl5pPr marL="0" indent="0" algn="ctr">
              <a:buSzTx/>
              <a:buFontTx/>
              <a:buNone/>
              <a:defRPr sz="26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693101" y="3166579"/>
            <a:ext cx="8761632" cy="5283509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3101" y="8500071"/>
            <a:ext cx="8761632" cy="277847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600"/>
            </a:lvl1pPr>
            <a:lvl2pPr marL="0" indent="0">
              <a:buSzTx/>
              <a:buFontTx/>
              <a:buNone/>
              <a:defRPr sz="2600"/>
            </a:lvl2pPr>
            <a:lvl3pPr marL="0" indent="0">
              <a:buSzTx/>
              <a:buFontTx/>
              <a:buNone/>
              <a:defRPr sz="2600"/>
            </a:lvl3pPr>
            <a:lvl4pPr marL="0" indent="0">
              <a:buSzTx/>
              <a:buFontTx/>
              <a:buNone/>
              <a:defRPr sz="2600"/>
            </a:lvl4pPr>
            <a:lvl5pPr marL="0" indent="0">
              <a:buSzTx/>
              <a:buFontTx/>
              <a:buNone/>
              <a:defRPr sz="26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8389" y="3381209"/>
            <a:ext cx="4317330" cy="8059044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o del título"/>
          <p:cNvSpPr txBox="1">
            <a:spLocks noGrp="1"/>
          </p:cNvSpPr>
          <p:nvPr>
            <p:ph type="title"/>
          </p:nvPr>
        </p:nvSpPr>
        <p:spPr>
          <a:xfrm>
            <a:off x="699713" y="676245"/>
            <a:ext cx="8761633" cy="245505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8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9713" y="3113652"/>
            <a:ext cx="4297487" cy="152595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600" b="1"/>
            </a:lvl1pPr>
            <a:lvl2pPr marL="0" indent="0">
              <a:buSzTx/>
              <a:buFontTx/>
              <a:buNone/>
              <a:defRPr sz="2600" b="1"/>
            </a:lvl2pPr>
            <a:lvl3pPr marL="0" indent="0">
              <a:buSzTx/>
              <a:buFontTx/>
              <a:buNone/>
              <a:defRPr sz="2600" b="1"/>
            </a:lvl3pPr>
            <a:lvl4pPr marL="0" indent="0">
              <a:buSzTx/>
              <a:buFontTx/>
              <a:buNone/>
              <a:defRPr sz="2600" b="1"/>
            </a:lvl4pPr>
            <a:lvl5pPr marL="0" indent="0">
              <a:buSzTx/>
              <a:buFontTx/>
              <a:buNone/>
              <a:defRPr sz="26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142696" y="3113652"/>
            <a:ext cx="4318654" cy="1525956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o del título"/>
          <p:cNvSpPr txBox="1">
            <a:spLocks noGrp="1"/>
          </p:cNvSpPr>
          <p:nvPr>
            <p:ph type="title"/>
          </p:nvPr>
        </p:nvSpPr>
        <p:spPr>
          <a:xfrm>
            <a:off x="699713" y="846770"/>
            <a:ext cx="3276356" cy="2963706"/>
          </a:xfrm>
          <a:prstGeom prst="rect">
            <a:avLst/>
          </a:prstGeom>
        </p:spPr>
        <p:txBody>
          <a:bodyPr anchor="b"/>
          <a:lstStyle>
            <a:lvl1pPr>
              <a:defRPr sz="3500"/>
            </a:lvl1pPr>
          </a:lstStyle>
          <a:p>
            <a:r>
              <a:t>Texto del título</a:t>
            </a:r>
          </a:p>
        </p:txBody>
      </p:sp>
      <p:sp>
        <p:nvSpPr>
          <p:cNvPr id="73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318648" y="1828793"/>
            <a:ext cx="5142697" cy="9026364"/>
          </a:xfrm>
          <a:prstGeom prst="rect">
            <a:avLst/>
          </a:prstGeom>
        </p:spPr>
        <p:txBody>
          <a:bodyPr/>
          <a:lstStyle>
            <a:lvl1pPr marL="253949" indent="-253949">
              <a:defRPr sz="3500"/>
            </a:lvl1pPr>
            <a:lvl2pPr marL="794623" indent="-286719">
              <a:defRPr sz="3500"/>
            </a:lvl2pPr>
            <a:lvl3pPr marL="1357664" indent="-341858">
              <a:defRPr sz="3500"/>
            </a:lvl3pPr>
            <a:lvl4pPr marL="1927724" indent="-404014">
              <a:defRPr sz="3500"/>
            </a:lvl4pPr>
            <a:lvl5pPr marL="2435628" indent="-404014">
              <a:defRPr sz="35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99710" y="3810475"/>
            <a:ext cx="3276360" cy="705938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o del título"/>
          <p:cNvSpPr txBox="1">
            <a:spLocks noGrp="1"/>
          </p:cNvSpPr>
          <p:nvPr>
            <p:ph type="title"/>
          </p:nvPr>
        </p:nvSpPr>
        <p:spPr>
          <a:xfrm>
            <a:off x="699713" y="846770"/>
            <a:ext cx="3276356" cy="2963706"/>
          </a:xfrm>
          <a:prstGeom prst="rect">
            <a:avLst/>
          </a:prstGeom>
        </p:spPr>
        <p:txBody>
          <a:bodyPr anchor="b"/>
          <a:lstStyle>
            <a:lvl1pPr>
              <a:defRPr sz="3500"/>
            </a:lvl1pPr>
          </a:lstStyle>
          <a:p>
            <a:r>
              <a:t>Texto del título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318648" y="1828793"/>
            <a:ext cx="5142697" cy="90263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9713" y="3810475"/>
            <a:ext cx="3276356" cy="705938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700"/>
            </a:lvl1pPr>
            <a:lvl2pPr marL="0" indent="0">
              <a:buSzTx/>
              <a:buFontTx/>
              <a:buNone/>
              <a:defRPr sz="1700"/>
            </a:lvl2pPr>
            <a:lvl3pPr marL="0" indent="0">
              <a:buSzTx/>
              <a:buFontTx/>
              <a:buNone/>
              <a:defRPr sz="1700"/>
            </a:lvl3pPr>
            <a:lvl4pPr marL="0" indent="0">
              <a:buSzTx/>
              <a:buFontTx/>
              <a:buNone/>
              <a:defRPr sz="1700"/>
            </a:lvl4pPr>
            <a:lvl5pPr marL="0" indent="0">
              <a:buSzTx/>
              <a:buFontTx/>
              <a:buNone/>
              <a:defRPr sz="17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698389" y="676245"/>
            <a:ext cx="8761635" cy="24550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698389" y="3381209"/>
            <a:ext cx="8761635" cy="8059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188529" y="11981515"/>
            <a:ext cx="271495" cy="25819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3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01580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53950" marR="0" indent="-253950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810691" marR="0" indent="-302788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373648" marR="0" indent="-357841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917332" marR="0" indent="-393625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425238" marR="0" indent="-393625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933142" marR="0" indent="-393625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441046" marR="0" indent="-393625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948948" marR="0" indent="-393624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456853" marR="0" indent="-393625" algn="l" defTabSz="1015806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adroTexto 12"/>
          <p:cNvSpPr txBox="1"/>
          <p:nvPr/>
        </p:nvSpPr>
        <p:spPr>
          <a:xfrm>
            <a:off x="11472564" y="4064482"/>
            <a:ext cx="4080398" cy="2961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b="1">
                <a:latin typeface="+mj-lt"/>
                <a:ea typeface="+mj-ea"/>
                <a:cs typeface="+mj-cs"/>
                <a:sym typeface="Calibri"/>
              </a:defRPr>
            </a:pPr>
            <a:r>
              <a:rPr dirty="0" err="1"/>
              <a:t>Texto</a:t>
            </a:r>
            <a:r>
              <a:rPr dirty="0"/>
              <a:t>: </a:t>
            </a:r>
            <a:r>
              <a:rPr b="0" dirty="0"/>
              <a:t>Se </a:t>
            </a:r>
            <a:r>
              <a:rPr b="0" dirty="0" err="1"/>
              <a:t>debe</a:t>
            </a:r>
            <a:r>
              <a:rPr b="0" dirty="0"/>
              <a:t> </a:t>
            </a:r>
            <a:r>
              <a:rPr b="0" dirty="0" err="1"/>
              <a:t>usar</a:t>
            </a:r>
            <a:r>
              <a:rPr b="0" dirty="0"/>
              <a:t> la </a:t>
            </a:r>
            <a:r>
              <a:rPr b="0" dirty="0" err="1"/>
              <a:t>tipografía</a:t>
            </a:r>
            <a:r>
              <a:rPr b="0" dirty="0"/>
              <a:t> </a:t>
            </a:r>
            <a:r>
              <a:rPr b="0" dirty="0" err="1"/>
              <a:t>Helvética</a:t>
            </a:r>
            <a:r>
              <a:rPr b="0" dirty="0"/>
              <a:t>.</a:t>
            </a:r>
          </a:p>
          <a:p>
            <a:pPr marL="457200" indent="-457200" algn="just">
              <a:buSzPct val="100000"/>
              <a:buAutoNum type="alphaLcParenR"/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 err="1"/>
              <a:t>Narrativa</a:t>
            </a:r>
            <a:r>
              <a:rPr dirty="0"/>
              <a:t> 202</a:t>
            </a:r>
            <a:r>
              <a:rPr lang="es-MX" dirty="0"/>
              <a:t>4</a:t>
            </a:r>
            <a:r>
              <a:rPr dirty="0"/>
              <a:t>: </a:t>
            </a:r>
            <a:r>
              <a:rPr dirty="0" err="1"/>
              <a:t>Deberá</a:t>
            </a:r>
            <a:r>
              <a:rPr dirty="0"/>
              <a:t> </a:t>
            </a:r>
            <a:r>
              <a:rPr dirty="0" err="1"/>
              <a:t>estar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negrilla</a:t>
            </a:r>
            <a:r>
              <a:rPr dirty="0"/>
              <a:t>, a un </a:t>
            </a:r>
            <a:r>
              <a:rPr dirty="0" err="1"/>
              <a:t>tamaño</a:t>
            </a:r>
            <a:r>
              <a:rPr dirty="0"/>
              <a:t> </a:t>
            </a:r>
            <a:r>
              <a:rPr dirty="0" err="1"/>
              <a:t>más</a:t>
            </a:r>
            <a:r>
              <a:rPr dirty="0"/>
              <a:t> </a:t>
            </a:r>
            <a:r>
              <a:rPr dirty="0" err="1"/>
              <a:t>grande</a:t>
            </a:r>
            <a:r>
              <a:rPr dirty="0"/>
              <a:t> del </a:t>
            </a:r>
            <a:r>
              <a:rPr dirty="0" err="1"/>
              <a:t>texto</a:t>
            </a:r>
            <a:r>
              <a:rPr dirty="0"/>
              <a:t> general y </a:t>
            </a:r>
            <a:r>
              <a:rPr dirty="0" err="1"/>
              <a:t>en</a:t>
            </a:r>
            <a:r>
              <a:rPr dirty="0"/>
              <a:t> color </a:t>
            </a:r>
            <a:r>
              <a:rPr dirty="0" err="1"/>
              <a:t>blanco</a:t>
            </a:r>
            <a:r>
              <a:rPr dirty="0"/>
              <a:t>.</a:t>
            </a:r>
          </a:p>
          <a:p>
            <a:pPr marL="457200" indent="-457200" algn="just">
              <a:buSzPct val="100000"/>
              <a:buAutoNum type="alphaLcParenR"/>
              <a:defRPr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  <a:p>
            <a:pPr marL="457200" indent="-457200" algn="just">
              <a:buSzPct val="100000"/>
              <a:buAutoNum type="alphaLcParenR" startAt="2"/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 err="1"/>
              <a:t>Texto</a:t>
            </a:r>
            <a:r>
              <a:rPr dirty="0"/>
              <a:t> General: El </a:t>
            </a:r>
            <a:r>
              <a:rPr dirty="0" err="1"/>
              <a:t>tamaño</a:t>
            </a:r>
            <a:r>
              <a:rPr dirty="0"/>
              <a:t> </a:t>
            </a:r>
            <a:r>
              <a:rPr dirty="0" err="1"/>
              <a:t>deberá</a:t>
            </a:r>
            <a:r>
              <a:rPr dirty="0"/>
              <a:t> </a:t>
            </a:r>
            <a:r>
              <a:rPr dirty="0" err="1"/>
              <a:t>ser</a:t>
            </a:r>
            <a:r>
              <a:rPr dirty="0"/>
              <a:t> </a:t>
            </a:r>
            <a:r>
              <a:rPr dirty="0" err="1"/>
              <a:t>menor</a:t>
            </a:r>
            <a:r>
              <a:rPr dirty="0"/>
              <a:t> al del </a:t>
            </a:r>
            <a:r>
              <a:rPr dirty="0" err="1"/>
              <a:t>titulo</a:t>
            </a:r>
            <a:r>
              <a:rPr dirty="0"/>
              <a:t>, </a:t>
            </a:r>
            <a:r>
              <a:rPr dirty="0" err="1"/>
              <a:t>en</a:t>
            </a:r>
            <a:r>
              <a:rPr dirty="0"/>
              <a:t> el color </a:t>
            </a:r>
            <a:r>
              <a:rPr dirty="0" err="1"/>
              <a:t>azul</a:t>
            </a:r>
            <a:r>
              <a:rPr dirty="0"/>
              <a:t> </a:t>
            </a:r>
            <a:r>
              <a:rPr dirty="0" err="1"/>
              <a:t>marino</a:t>
            </a:r>
            <a:r>
              <a:rPr dirty="0"/>
              <a:t> de la </a:t>
            </a:r>
            <a:r>
              <a:rPr dirty="0" err="1"/>
              <a:t>nueva</a:t>
            </a:r>
            <a:r>
              <a:rPr dirty="0"/>
              <a:t> </a:t>
            </a:r>
            <a:r>
              <a:rPr dirty="0" err="1"/>
              <a:t>línea</a:t>
            </a:r>
            <a:r>
              <a:rPr dirty="0"/>
              <a:t> </a:t>
            </a:r>
            <a:r>
              <a:rPr dirty="0" err="1"/>
              <a:t>gráfica</a:t>
            </a:r>
            <a:r>
              <a:rPr dirty="0"/>
              <a:t>.</a:t>
            </a:r>
            <a:br>
              <a:rPr dirty="0"/>
            </a:br>
            <a:r>
              <a:rPr dirty="0"/>
              <a:t>P.D. Se </a:t>
            </a:r>
            <a:r>
              <a:rPr dirty="0" err="1"/>
              <a:t>deberá</a:t>
            </a:r>
            <a:r>
              <a:rPr dirty="0"/>
              <a:t> </a:t>
            </a:r>
            <a:r>
              <a:rPr dirty="0" err="1"/>
              <a:t>resaltar</a:t>
            </a:r>
            <a:r>
              <a:rPr dirty="0"/>
              <a:t> con </a:t>
            </a:r>
            <a:r>
              <a:rPr dirty="0" err="1"/>
              <a:t>negrilla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textos</a:t>
            </a:r>
            <a:r>
              <a:rPr dirty="0"/>
              <a:t> </a:t>
            </a:r>
            <a:r>
              <a:rPr dirty="0" err="1"/>
              <a:t>importantes</a:t>
            </a:r>
            <a:r>
              <a:rPr dirty="0"/>
              <a:t>.</a:t>
            </a:r>
          </a:p>
        </p:txBody>
      </p:sp>
      <p:sp>
        <p:nvSpPr>
          <p:cNvPr id="95" name="Conector angular 13"/>
          <p:cNvSpPr/>
          <p:nvPr/>
        </p:nvSpPr>
        <p:spPr>
          <a:xfrm rot="10800000" flipV="1">
            <a:off x="10413999" y="3889104"/>
            <a:ext cx="1573379" cy="149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 w="6350">
            <a:solidFill>
              <a:schemeClr val="accent1"/>
            </a:solidFill>
            <a:miter/>
            <a:tailEnd type="triangle"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96" name="Subtítulo 2"/>
          <p:cNvSpPr txBox="1">
            <a:spLocks noGrp="1"/>
          </p:cNvSpPr>
          <p:nvPr>
            <p:ph type="subTitle" idx="1"/>
          </p:nvPr>
        </p:nvSpPr>
        <p:spPr>
          <a:xfrm>
            <a:off x="1269801" y="3360644"/>
            <a:ext cx="7618811" cy="7132320"/>
          </a:xfrm>
          <a:prstGeom prst="rect">
            <a:avLst/>
          </a:prstGeom>
        </p:spPr>
        <p:txBody>
          <a:bodyPr/>
          <a:lstStyle/>
          <a:p>
            <a:pPr algn="just" defTabSz="985332">
              <a:lnSpc>
                <a:spcPct val="120000"/>
              </a:lnSpc>
              <a:spcBef>
                <a:spcPts val="1000"/>
              </a:spcBef>
              <a:defRPr sz="2100">
                <a:solidFill>
                  <a:srgbClr val="10224C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 err="1"/>
              <a:t>Estimados</a:t>
            </a:r>
            <a:r>
              <a:rPr dirty="0"/>
              <a:t> </a:t>
            </a:r>
            <a:r>
              <a:rPr dirty="0" err="1"/>
              <a:t>afiliados</a:t>
            </a:r>
            <a:r>
              <a:rPr dirty="0"/>
              <a:t>, </a:t>
            </a:r>
            <a:r>
              <a:rPr dirty="0" err="1"/>
              <a:t>pensionistas</a:t>
            </a:r>
            <a:r>
              <a:rPr dirty="0"/>
              <a:t> y </a:t>
            </a:r>
            <a:r>
              <a:rPr dirty="0" err="1"/>
              <a:t>ciudadanía</a:t>
            </a:r>
            <a:r>
              <a:rPr dirty="0"/>
              <a:t>, el </a:t>
            </a:r>
            <a:r>
              <a:rPr dirty="0" err="1"/>
              <a:t>Instituto</a:t>
            </a:r>
            <a:r>
              <a:rPr dirty="0"/>
              <a:t> </a:t>
            </a:r>
            <a:r>
              <a:rPr dirty="0" err="1"/>
              <a:t>Ecuatoriano</a:t>
            </a:r>
            <a:r>
              <a:rPr dirty="0"/>
              <a:t> de </a:t>
            </a:r>
            <a:r>
              <a:rPr dirty="0" err="1"/>
              <a:t>Seguridad</a:t>
            </a:r>
            <a:r>
              <a:rPr dirty="0"/>
              <a:t> Social, IESS,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cumplimiento</a:t>
            </a:r>
            <a:r>
              <a:rPr dirty="0"/>
              <a:t> al </a:t>
            </a:r>
            <a:r>
              <a:rPr dirty="0" err="1"/>
              <a:t>artículo</a:t>
            </a:r>
            <a:r>
              <a:rPr dirty="0"/>
              <a:t> 90 de la Ley </a:t>
            </a:r>
            <a:r>
              <a:rPr dirty="0" err="1"/>
              <a:t>Orgánica</a:t>
            </a:r>
            <a:r>
              <a:rPr dirty="0"/>
              <a:t> de </a:t>
            </a:r>
            <a:r>
              <a:rPr dirty="0" err="1"/>
              <a:t>Participación</a:t>
            </a:r>
            <a:r>
              <a:rPr dirty="0"/>
              <a:t> </a:t>
            </a:r>
            <a:r>
              <a:rPr dirty="0" err="1"/>
              <a:t>Ciudadana</a:t>
            </a:r>
            <a:r>
              <a:rPr dirty="0"/>
              <a:t> y para </a:t>
            </a:r>
            <a:r>
              <a:rPr dirty="0" err="1"/>
              <a:t>transparentar</a:t>
            </a:r>
            <a:r>
              <a:rPr dirty="0"/>
              <a:t> </a:t>
            </a:r>
            <a:r>
              <a:rPr dirty="0" err="1"/>
              <a:t>su</a:t>
            </a:r>
            <a:r>
              <a:rPr dirty="0"/>
              <a:t> </a:t>
            </a:r>
            <a:r>
              <a:rPr dirty="0" err="1"/>
              <a:t>gestión</a:t>
            </a:r>
            <a:r>
              <a:rPr dirty="0"/>
              <a:t> </a:t>
            </a:r>
            <a:r>
              <a:rPr dirty="0" err="1"/>
              <a:t>institucional</a:t>
            </a:r>
            <a:r>
              <a:rPr dirty="0"/>
              <a:t> </a:t>
            </a:r>
            <a:r>
              <a:rPr dirty="0" err="1"/>
              <a:t>expone</a:t>
            </a:r>
            <a:r>
              <a:rPr dirty="0"/>
              <a:t> </a:t>
            </a:r>
            <a:r>
              <a:rPr dirty="0" err="1"/>
              <a:t>su</a:t>
            </a:r>
            <a:r>
              <a:rPr dirty="0"/>
              <a:t> </a:t>
            </a:r>
            <a:r>
              <a:rPr dirty="0" err="1"/>
              <a:t>Rendición</a:t>
            </a:r>
            <a:r>
              <a:rPr dirty="0"/>
              <a:t> de </a:t>
            </a:r>
            <a:r>
              <a:rPr dirty="0" err="1"/>
              <a:t>Cuentas</a:t>
            </a:r>
            <a:r>
              <a:rPr dirty="0"/>
              <a:t> 202</a:t>
            </a:r>
            <a:r>
              <a:rPr lang="es-MX" dirty="0"/>
              <a:t>4</a:t>
            </a:r>
            <a:r>
              <a:rPr dirty="0"/>
              <a:t>.</a:t>
            </a:r>
          </a:p>
          <a:p>
            <a:pPr algn="just" defTabSz="985332">
              <a:lnSpc>
                <a:spcPct val="120000"/>
              </a:lnSpc>
              <a:spcBef>
                <a:spcPts val="1000"/>
              </a:spcBef>
              <a:defRPr sz="2100">
                <a:solidFill>
                  <a:srgbClr val="10224C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/>
              <a:t>La </a:t>
            </a:r>
            <a:r>
              <a:rPr dirty="0" err="1"/>
              <a:t>organización</a:t>
            </a:r>
            <a:r>
              <a:rPr dirty="0"/>
              <a:t> y </a:t>
            </a:r>
            <a:r>
              <a:rPr dirty="0" err="1"/>
              <a:t>funcionamiento</a:t>
            </a:r>
            <a:r>
              <a:rPr dirty="0"/>
              <a:t> del IESS se </a:t>
            </a:r>
            <a:r>
              <a:rPr dirty="0" err="1"/>
              <a:t>fundamentan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principios</a:t>
            </a:r>
            <a:r>
              <a:rPr dirty="0"/>
              <a:t> de </a:t>
            </a:r>
            <a:r>
              <a:rPr dirty="0" err="1"/>
              <a:t>solidaridad</a:t>
            </a:r>
            <a:r>
              <a:rPr dirty="0"/>
              <a:t>, </a:t>
            </a:r>
            <a:r>
              <a:rPr dirty="0" err="1"/>
              <a:t>obligatoriedad</a:t>
            </a:r>
            <a:r>
              <a:rPr dirty="0"/>
              <a:t>, </a:t>
            </a:r>
            <a:r>
              <a:rPr dirty="0" err="1"/>
              <a:t>universalidad</a:t>
            </a:r>
            <a:r>
              <a:rPr dirty="0"/>
              <a:t>, </a:t>
            </a:r>
            <a:r>
              <a:rPr dirty="0" err="1"/>
              <a:t>equidad</a:t>
            </a:r>
            <a:r>
              <a:rPr dirty="0"/>
              <a:t>, </a:t>
            </a:r>
            <a:r>
              <a:rPr dirty="0" err="1"/>
              <a:t>eficiencia</a:t>
            </a:r>
            <a:r>
              <a:rPr dirty="0"/>
              <a:t>, </a:t>
            </a:r>
            <a:r>
              <a:rPr dirty="0" err="1"/>
              <a:t>subsidiariedad</a:t>
            </a:r>
            <a:r>
              <a:rPr dirty="0"/>
              <a:t> y </a:t>
            </a:r>
            <a:r>
              <a:rPr dirty="0" err="1"/>
              <a:t>suficiencia</a:t>
            </a:r>
            <a:r>
              <a:rPr dirty="0"/>
              <a:t>. Su </a:t>
            </a:r>
            <a:r>
              <a:rPr dirty="0" err="1"/>
              <a:t>trabajo</a:t>
            </a:r>
            <a:r>
              <a:rPr dirty="0"/>
              <a:t> se </a:t>
            </a:r>
            <a:r>
              <a:rPr dirty="0" err="1"/>
              <a:t>enfoca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el </a:t>
            </a:r>
            <a:r>
              <a:rPr dirty="0" err="1"/>
              <a:t>bienestar</a:t>
            </a:r>
            <a:r>
              <a:rPr dirty="0"/>
              <a:t> de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asegurados</a:t>
            </a:r>
            <a:r>
              <a:rPr dirty="0"/>
              <a:t>.</a:t>
            </a:r>
          </a:p>
          <a:p>
            <a:pPr algn="just" defTabSz="985332">
              <a:lnSpc>
                <a:spcPct val="120000"/>
              </a:lnSpc>
              <a:spcBef>
                <a:spcPts val="1000"/>
              </a:spcBef>
              <a:defRPr sz="2100">
                <a:solidFill>
                  <a:srgbClr val="10224C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 err="1"/>
              <a:t>Resaltamos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niveles</a:t>
            </a:r>
            <a:r>
              <a:rPr dirty="0"/>
              <a:t> de </a:t>
            </a:r>
            <a:r>
              <a:rPr dirty="0" err="1"/>
              <a:t>cobertura</a:t>
            </a:r>
            <a:r>
              <a:rPr dirty="0"/>
              <a:t> y </a:t>
            </a:r>
            <a:r>
              <a:rPr dirty="0" err="1"/>
              <a:t>atención</a:t>
            </a:r>
            <a:r>
              <a:rPr dirty="0"/>
              <a:t>, </a:t>
            </a:r>
            <a:r>
              <a:rPr dirty="0" err="1"/>
              <a:t>así</a:t>
            </a:r>
            <a:r>
              <a:rPr dirty="0"/>
              <a:t> </a:t>
            </a:r>
            <a:r>
              <a:rPr dirty="0" err="1"/>
              <a:t>como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logros</a:t>
            </a:r>
            <a:r>
              <a:rPr dirty="0"/>
              <a:t> </a:t>
            </a:r>
            <a:r>
              <a:rPr dirty="0" err="1"/>
              <a:t>alcanzados</a:t>
            </a:r>
            <a:r>
              <a:rPr dirty="0"/>
              <a:t> </a:t>
            </a:r>
            <a:r>
              <a:rPr dirty="0" err="1"/>
              <a:t>tanto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las </a:t>
            </a:r>
            <a:r>
              <a:rPr dirty="0" err="1"/>
              <a:t>áreas</a:t>
            </a:r>
            <a:r>
              <a:rPr dirty="0"/>
              <a:t> </a:t>
            </a:r>
            <a:r>
              <a:rPr dirty="0" err="1"/>
              <a:t>administrativas</a:t>
            </a:r>
            <a:r>
              <a:rPr dirty="0"/>
              <a:t> </a:t>
            </a:r>
            <a:r>
              <a:rPr dirty="0" err="1"/>
              <a:t>como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las </a:t>
            </a:r>
            <a:r>
              <a:rPr dirty="0" err="1"/>
              <a:t>prestaciones</a:t>
            </a:r>
            <a:r>
              <a:rPr dirty="0"/>
              <a:t> y </a:t>
            </a:r>
            <a:r>
              <a:rPr dirty="0" err="1"/>
              <a:t>servicios</a:t>
            </a:r>
            <a:r>
              <a:rPr dirty="0"/>
              <a:t> de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seguros</a:t>
            </a:r>
            <a:r>
              <a:rPr dirty="0"/>
              <a:t> </a:t>
            </a:r>
            <a:r>
              <a:rPr dirty="0" err="1"/>
              <a:t>especializados</a:t>
            </a:r>
            <a:r>
              <a:rPr dirty="0"/>
              <a:t>.</a:t>
            </a:r>
          </a:p>
          <a:p>
            <a:pPr algn="just" defTabSz="985332">
              <a:lnSpc>
                <a:spcPct val="120000"/>
              </a:lnSpc>
              <a:spcBef>
                <a:spcPts val="1000"/>
              </a:spcBef>
              <a:defRPr sz="2100">
                <a:solidFill>
                  <a:srgbClr val="10224C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/>
              <a:t>Las </a:t>
            </a:r>
            <a:r>
              <a:rPr dirty="0" err="1"/>
              <a:t>diversas</a:t>
            </a:r>
            <a:r>
              <a:rPr dirty="0"/>
              <a:t> </a:t>
            </a:r>
            <a:r>
              <a:rPr dirty="0" err="1"/>
              <a:t>acciones</a:t>
            </a:r>
            <a:r>
              <a:rPr dirty="0"/>
              <a:t> </a:t>
            </a:r>
            <a:r>
              <a:rPr dirty="0" err="1"/>
              <a:t>promovidas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materia</a:t>
            </a:r>
            <a:r>
              <a:rPr dirty="0"/>
              <a:t> de </a:t>
            </a:r>
            <a:r>
              <a:rPr dirty="0" err="1"/>
              <a:t>igualdad</a:t>
            </a:r>
            <a:r>
              <a:rPr dirty="0"/>
              <a:t>, intercultural, </a:t>
            </a:r>
            <a:r>
              <a:rPr dirty="0" err="1"/>
              <a:t>generacional</a:t>
            </a:r>
            <a:r>
              <a:rPr dirty="0"/>
              <a:t>, de </a:t>
            </a:r>
            <a:r>
              <a:rPr dirty="0" err="1"/>
              <a:t>discapacidades</a:t>
            </a:r>
            <a:r>
              <a:rPr dirty="0"/>
              <a:t> y de </a:t>
            </a:r>
            <a:r>
              <a:rPr dirty="0" err="1"/>
              <a:t>género</a:t>
            </a:r>
            <a:r>
              <a:rPr dirty="0"/>
              <a:t> </a:t>
            </a:r>
            <a:r>
              <a:rPr dirty="0" err="1"/>
              <a:t>han</a:t>
            </a:r>
            <a:r>
              <a:rPr dirty="0"/>
              <a:t> </a:t>
            </a:r>
            <a:r>
              <a:rPr dirty="0" err="1"/>
              <a:t>fortalecido</a:t>
            </a:r>
            <a:r>
              <a:rPr dirty="0"/>
              <a:t> </a:t>
            </a:r>
            <a:r>
              <a:rPr dirty="0" err="1"/>
              <a:t>significativamente</a:t>
            </a:r>
            <a:r>
              <a:rPr dirty="0"/>
              <a:t> la </a:t>
            </a:r>
            <a:r>
              <a:rPr dirty="0" err="1"/>
              <a:t>implementación</a:t>
            </a:r>
            <a:r>
              <a:rPr dirty="0"/>
              <a:t> de </a:t>
            </a:r>
            <a:r>
              <a:rPr dirty="0" err="1"/>
              <a:t>políticas</a:t>
            </a:r>
            <a:r>
              <a:rPr dirty="0"/>
              <a:t> que </a:t>
            </a:r>
            <a:r>
              <a:rPr dirty="0" err="1"/>
              <a:t>buscan</a:t>
            </a:r>
            <a:r>
              <a:rPr dirty="0"/>
              <a:t> </a:t>
            </a:r>
            <a:r>
              <a:rPr dirty="0" err="1"/>
              <a:t>garantizar</a:t>
            </a:r>
            <a:r>
              <a:rPr dirty="0"/>
              <a:t> la </a:t>
            </a:r>
            <a:r>
              <a:rPr dirty="0" err="1"/>
              <a:t>igualdad</a:t>
            </a:r>
            <a:r>
              <a:rPr dirty="0"/>
              <a:t> y </a:t>
            </a:r>
            <a:r>
              <a:rPr dirty="0" err="1"/>
              <a:t>equidad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todos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ámbitos</a:t>
            </a:r>
            <a:r>
              <a:rPr dirty="0"/>
              <a:t>.</a:t>
            </a:r>
          </a:p>
        </p:txBody>
      </p:sp>
      <p:sp>
        <p:nvSpPr>
          <p:cNvPr id="97" name="CuadroTexto 18"/>
          <p:cNvSpPr txBox="1"/>
          <p:nvPr/>
        </p:nvSpPr>
        <p:spPr>
          <a:xfrm>
            <a:off x="11472564" y="6992618"/>
            <a:ext cx="4080398" cy="3330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b="1">
                <a:latin typeface="+mj-lt"/>
                <a:ea typeface="+mj-ea"/>
                <a:cs typeface="+mj-cs"/>
                <a:sym typeface="Calibri"/>
              </a:defRPr>
            </a:pPr>
            <a:r>
              <a:t>Texto: </a:t>
            </a:r>
            <a:r>
              <a:rPr b="0"/>
              <a:t>Siempre deberá estar justificado.</a:t>
            </a:r>
          </a:p>
        </p:txBody>
      </p:sp>
      <p:sp>
        <p:nvSpPr>
          <p:cNvPr id="98" name="Rectángulo 3"/>
          <p:cNvSpPr txBox="1"/>
          <p:nvPr/>
        </p:nvSpPr>
        <p:spPr>
          <a:xfrm>
            <a:off x="3637577" y="2628350"/>
            <a:ext cx="2883254" cy="574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200" b="1">
                <a:solidFill>
                  <a:srgbClr val="143557"/>
                </a:solidFill>
              </a:defRPr>
            </a:lvl1pPr>
          </a:lstStyle>
          <a:p>
            <a:r>
              <a:t>Narrativa 2024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adroTexto 12"/>
          <p:cNvSpPr txBox="1"/>
          <p:nvPr/>
        </p:nvSpPr>
        <p:spPr>
          <a:xfrm>
            <a:off x="11472564" y="4064482"/>
            <a:ext cx="4080398" cy="2961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b="1">
                <a:latin typeface="+mj-lt"/>
                <a:ea typeface="+mj-ea"/>
                <a:cs typeface="+mj-cs"/>
                <a:sym typeface="Calibri"/>
              </a:defRPr>
            </a:pPr>
            <a:r>
              <a:rPr dirty="0" err="1"/>
              <a:t>Texto</a:t>
            </a:r>
            <a:r>
              <a:rPr dirty="0"/>
              <a:t>: </a:t>
            </a:r>
            <a:r>
              <a:rPr b="0" dirty="0"/>
              <a:t>Se </a:t>
            </a:r>
            <a:r>
              <a:rPr b="0" dirty="0" err="1"/>
              <a:t>debe</a:t>
            </a:r>
            <a:r>
              <a:rPr b="0" dirty="0"/>
              <a:t> </a:t>
            </a:r>
            <a:r>
              <a:rPr b="0" dirty="0" err="1"/>
              <a:t>usar</a:t>
            </a:r>
            <a:r>
              <a:rPr b="0" dirty="0"/>
              <a:t> la </a:t>
            </a:r>
            <a:r>
              <a:rPr b="0" dirty="0" err="1"/>
              <a:t>tipografía</a:t>
            </a:r>
            <a:r>
              <a:rPr b="0" dirty="0"/>
              <a:t> </a:t>
            </a:r>
            <a:r>
              <a:rPr b="0" dirty="0" err="1"/>
              <a:t>Helvética</a:t>
            </a:r>
            <a:r>
              <a:rPr b="0" dirty="0"/>
              <a:t>.</a:t>
            </a:r>
          </a:p>
          <a:p>
            <a:pPr marL="457200" indent="-457200" algn="just">
              <a:buSzPct val="100000"/>
              <a:buAutoNum type="alphaLcParenR"/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 err="1"/>
              <a:t>Narrativa</a:t>
            </a:r>
            <a:r>
              <a:rPr dirty="0"/>
              <a:t> 202</a:t>
            </a:r>
            <a:r>
              <a:rPr lang="es-MX" dirty="0"/>
              <a:t>4</a:t>
            </a:r>
            <a:r>
              <a:rPr dirty="0"/>
              <a:t>: </a:t>
            </a:r>
            <a:r>
              <a:rPr dirty="0" err="1"/>
              <a:t>Deberá</a:t>
            </a:r>
            <a:r>
              <a:rPr dirty="0"/>
              <a:t> </a:t>
            </a:r>
            <a:r>
              <a:rPr dirty="0" err="1"/>
              <a:t>estar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negrilla</a:t>
            </a:r>
            <a:r>
              <a:rPr dirty="0"/>
              <a:t>, a un </a:t>
            </a:r>
            <a:r>
              <a:rPr dirty="0" err="1"/>
              <a:t>tamaño</a:t>
            </a:r>
            <a:r>
              <a:rPr dirty="0"/>
              <a:t> </a:t>
            </a:r>
            <a:r>
              <a:rPr dirty="0" err="1"/>
              <a:t>más</a:t>
            </a:r>
            <a:r>
              <a:rPr dirty="0"/>
              <a:t> </a:t>
            </a:r>
            <a:r>
              <a:rPr dirty="0" err="1"/>
              <a:t>grande</a:t>
            </a:r>
            <a:r>
              <a:rPr dirty="0"/>
              <a:t> del </a:t>
            </a:r>
            <a:r>
              <a:rPr dirty="0" err="1"/>
              <a:t>texto</a:t>
            </a:r>
            <a:r>
              <a:rPr dirty="0"/>
              <a:t> general y </a:t>
            </a:r>
            <a:r>
              <a:rPr dirty="0" err="1"/>
              <a:t>en</a:t>
            </a:r>
            <a:r>
              <a:rPr dirty="0"/>
              <a:t> color </a:t>
            </a:r>
            <a:r>
              <a:rPr dirty="0" err="1"/>
              <a:t>blanco</a:t>
            </a:r>
            <a:r>
              <a:rPr dirty="0"/>
              <a:t>.</a:t>
            </a:r>
          </a:p>
          <a:p>
            <a:pPr marL="457200" indent="-457200" algn="just">
              <a:buSzPct val="100000"/>
              <a:buAutoNum type="alphaLcParenR"/>
              <a:defRPr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  <a:p>
            <a:pPr marL="457200" indent="-457200" algn="just">
              <a:buSzPct val="100000"/>
              <a:buAutoNum type="alphaLcParenR" startAt="2"/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 err="1"/>
              <a:t>Texto</a:t>
            </a:r>
            <a:r>
              <a:rPr dirty="0"/>
              <a:t> General: El </a:t>
            </a:r>
            <a:r>
              <a:rPr dirty="0" err="1"/>
              <a:t>tamaño</a:t>
            </a:r>
            <a:r>
              <a:rPr dirty="0"/>
              <a:t> </a:t>
            </a:r>
            <a:r>
              <a:rPr dirty="0" err="1"/>
              <a:t>deberá</a:t>
            </a:r>
            <a:r>
              <a:rPr dirty="0"/>
              <a:t> </a:t>
            </a:r>
            <a:r>
              <a:rPr dirty="0" err="1"/>
              <a:t>ser</a:t>
            </a:r>
            <a:r>
              <a:rPr dirty="0"/>
              <a:t> </a:t>
            </a:r>
            <a:r>
              <a:rPr dirty="0" err="1"/>
              <a:t>menor</a:t>
            </a:r>
            <a:r>
              <a:rPr dirty="0"/>
              <a:t> al del </a:t>
            </a:r>
            <a:r>
              <a:rPr dirty="0" err="1"/>
              <a:t>titulo</a:t>
            </a:r>
            <a:r>
              <a:rPr dirty="0"/>
              <a:t>, </a:t>
            </a:r>
            <a:r>
              <a:rPr dirty="0" err="1"/>
              <a:t>en</a:t>
            </a:r>
            <a:r>
              <a:rPr dirty="0"/>
              <a:t> el color </a:t>
            </a:r>
            <a:r>
              <a:rPr dirty="0" err="1"/>
              <a:t>azul</a:t>
            </a:r>
            <a:r>
              <a:rPr dirty="0"/>
              <a:t> </a:t>
            </a:r>
            <a:r>
              <a:rPr dirty="0" err="1"/>
              <a:t>marino</a:t>
            </a:r>
            <a:r>
              <a:rPr dirty="0"/>
              <a:t> de la </a:t>
            </a:r>
            <a:r>
              <a:rPr dirty="0" err="1"/>
              <a:t>nueva</a:t>
            </a:r>
            <a:r>
              <a:rPr dirty="0"/>
              <a:t> </a:t>
            </a:r>
            <a:r>
              <a:rPr dirty="0" err="1"/>
              <a:t>línea</a:t>
            </a:r>
            <a:r>
              <a:rPr dirty="0"/>
              <a:t> </a:t>
            </a:r>
            <a:r>
              <a:rPr dirty="0" err="1"/>
              <a:t>gráfica</a:t>
            </a:r>
            <a:r>
              <a:rPr dirty="0"/>
              <a:t>.</a:t>
            </a:r>
            <a:br>
              <a:rPr dirty="0"/>
            </a:br>
            <a:r>
              <a:rPr dirty="0"/>
              <a:t>P.D. Se </a:t>
            </a:r>
            <a:r>
              <a:rPr dirty="0" err="1"/>
              <a:t>deberá</a:t>
            </a:r>
            <a:r>
              <a:rPr dirty="0"/>
              <a:t> </a:t>
            </a:r>
            <a:r>
              <a:rPr dirty="0" err="1"/>
              <a:t>resaltar</a:t>
            </a:r>
            <a:r>
              <a:rPr dirty="0"/>
              <a:t> con </a:t>
            </a:r>
            <a:r>
              <a:rPr dirty="0" err="1"/>
              <a:t>negrilla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textos</a:t>
            </a:r>
            <a:r>
              <a:rPr dirty="0"/>
              <a:t> </a:t>
            </a:r>
            <a:r>
              <a:rPr dirty="0" err="1"/>
              <a:t>importantes</a:t>
            </a:r>
            <a:r>
              <a:rPr dirty="0"/>
              <a:t>.</a:t>
            </a:r>
          </a:p>
        </p:txBody>
      </p:sp>
      <p:sp>
        <p:nvSpPr>
          <p:cNvPr id="101" name="Conector angular 13"/>
          <p:cNvSpPr/>
          <p:nvPr/>
        </p:nvSpPr>
        <p:spPr>
          <a:xfrm rot="10800000" flipV="1">
            <a:off x="10413999" y="3889104"/>
            <a:ext cx="1573379" cy="1499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 w="6350">
            <a:solidFill>
              <a:schemeClr val="accent1"/>
            </a:solidFill>
            <a:miter/>
            <a:tailEnd type="triangle"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102" name="Subtítulo 2"/>
          <p:cNvSpPr txBox="1">
            <a:spLocks noGrp="1"/>
          </p:cNvSpPr>
          <p:nvPr>
            <p:ph type="subTitle" idx="1"/>
          </p:nvPr>
        </p:nvSpPr>
        <p:spPr>
          <a:xfrm>
            <a:off x="1269801" y="3360644"/>
            <a:ext cx="7618811" cy="7132320"/>
          </a:xfrm>
          <a:prstGeom prst="rect">
            <a:avLst/>
          </a:prstGeom>
        </p:spPr>
        <p:txBody>
          <a:bodyPr/>
          <a:lstStyle/>
          <a:p>
            <a:pPr algn="just" defTabSz="954857">
              <a:lnSpc>
                <a:spcPct val="120000"/>
              </a:lnSpc>
              <a:spcBef>
                <a:spcPts val="1000"/>
              </a:spcBef>
              <a:defRPr sz="1800">
                <a:solidFill>
                  <a:srgbClr val="10224C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 err="1"/>
              <a:t>Estimados</a:t>
            </a:r>
            <a:r>
              <a:rPr dirty="0"/>
              <a:t> </a:t>
            </a:r>
            <a:r>
              <a:rPr dirty="0" err="1"/>
              <a:t>afiliados</a:t>
            </a:r>
            <a:r>
              <a:rPr dirty="0"/>
              <a:t>, </a:t>
            </a:r>
            <a:r>
              <a:rPr dirty="0" err="1"/>
              <a:t>pensionistas</a:t>
            </a:r>
            <a:r>
              <a:rPr dirty="0"/>
              <a:t> y </a:t>
            </a:r>
            <a:r>
              <a:rPr dirty="0" err="1"/>
              <a:t>ciudadanía</a:t>
            </a:r>
            <a:r>
              <a:rPr dirty="0"/>
              <a:t>, el </a:t>
            </a:r>
            <a:r>
              <a:rPr dirty="0" err="1"/>
              <a:t>Instituto</a:t>
            </a:r>
            <a:r>
              <a:rPr dirty="0"/>
              <a:t> </a:t>
            </a:r>
            <a:r>
              <a:rPr dirty="0" err="1"/>
              <a:t>Ecuatoriano</a:t>
            </a:r>
            <a:r>
              <a:rPr dirty="0"/>
              <a:t> de </a:t>
            </a:r>
            <a:r>
              <a:rPr dirty="0" err="1"/>
              <a:t>Seguridad</a:t>
            </a:r>
            <a:r>
              <a:rPr dirty="0"/>
              <a:t> Social, IESS,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cumplimiento</a:t>
            </a:r>
            <a:r>
              <a:rPr dirty="0"/>
              <a:t> al </a:t>
            </a:r>
            <a:r>
              <a:rPr dirty="0" err="1"/>
              <a:t>artículo</a:t>
            </a:r>
            <a:r>
              <a:rPr dirty="0"/>
              <a:t> 90 de la Ley </a:t>
            </a:r>
            <a:r>
              <a:rPr dirty="0" err="1"/>
              <a:t>Orgánica</a:t>
            </a:r>
            <a:r>
              <a:rPr dirty="0"/>
              <a:t> de </a:t>
            </a:r>
            <a:r>
              <a:rPr dirty="0" err="1"/>
              <a:t>Participación</a:t>
            </a:r>
            <a:r>
              <a:rPr dirty="0"/>
              <a:t> </a:t>
            </a:r>
            <a:r>
              <a:rPr dirty="0" err="1"/>
              <a:t>Ciudadana</a:t>
            </a:r>
            <a:r>
              <a:rPr dirty="0"/>
              <a:t> y para </a:t>
            </a:r>
            <a:r>
              <a:rPr dirty="0" err="1"/>
              <a:t>transparentar</a:t>
            </a:r>
            <a:r>
              <a:rPr dirty="0"/>
              <a:t> </a:t>
            </a:r>
            <a:r>
              <a:rPr dirty="0" err="1"/>
              <a:t>su</a:t>
            </a:r>
            <a:r>
              <a:rPr dirty="0"/>
              <a:t> </a:t>
            </a:r>
            <a:r>
              <a:rPr dirty="0" err="1"/>
              <a:t>gestión</a:t>
            </a:r>
            <a:r>
              <a:rPr dirty="0"/>
              <a:t> </a:t>
            </a:r>
            <a:r>
              <a:rPr dirty="0" err="1"/>
              <a:t>institucional</a:t>
            </a:r>
            <a:r>
              <a:rPr dirty="0"/>
              <a:t> </a:t>
            </a:r>
            <a:r>
              <a:rPr dirty="0" err="1"/>
              <a:t>expone</a:t>
            </a:r>
            <a:r>
              <a:rPr dirty="0"/>
              <a:t> </a:t>
            </a:r>
            <a:r>
              <a:rPr dirty="0" err="1"/>
              <a:t>su</a:t>
            </a:r>
            <a:r>
              <a:rPr dirty="0"/>
              <a:t> </a:t>
            </a:r>
            <a:r>
              <a:rPr dirty="0" err="1"/>
              <a:t>Rendición</a:t>
            </a:r>
            <a:r>
              <a:rPr dirty="0"/>
              <a:t> de </a:t>
            </a:r>
            <a:r>
              <a:rPr dirty="0" err="1"/>
              <a:t>Cuentas</a:t>
            </a:r>
            <a:r>
              <a:rPr dirty="0"/>
              <a:t> 202</a:t>
            </a:r>
            <a:r>
              <a:rPr lang="es-MX" dirty="0"/>
              <a:t>4</a:t>
            </a:r>
            <a:r>
              <a:rPr dirty="0"/>
              <a:t>.</a:t>
            </a:r>
          </a:p>
          <a:p>
            <a:pPr algn="just" defTabSz="954857">
              <a:lnSpc>
                <a:spcPct val="120000"/>
              </a:lnSpc>
              <a:spcBef>
                <a:spcPts val="1000"/>
              </a:spcBef>
              <a:defRPr sz="1800">
                <a:solidFill>
                  <a:srgbClr val="10224C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/>
              <a:t>La </a:t>
            </a:r>
            <a:r>
              <a:rPr dirty="0" err="1"/>
              <a:t>organización</a:t>
            </a:r>
            <a:r>
              <a:rPr dirty="0"/>
              <a:t> y </a:t>
            </a:r>
            <a:r>
              <a:rPr dirty="0" err="1"/>
              <a:t>funcionamiento</a:t>
            </a:r>
            <a:r>
              <a:rPr dirty="0"/>
              <a:t> del IESS se </a:t>
            </a:r>
            <a:r>
              <a:rPr dirty="0" err="1"/>
              <a:t>fundamentan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principios</a:t>
            </a:r>
            <a:r>
              <a:rPr dirty="0"/>
              <a:t> de </a:t>
            </a:r>
            <a:r>
              <a:rPr dirty="0" err="1"/>
              <a:t>solidaridad</a:t>
            </a:r>
            <a:r>
              <a:rPr dirty="0"/>
              <a:t>, </a:t>
            </a:r>
            <a:r>
              <a:rPr dirty="0" err="1"/>
              <a:t>obligatoriedad</a:t>
            </a:r>
            <a:r>
              <a:rPr dirty="0"/>
              <a:t>, </a:t>
            </a:r>
            <a:r>
              <a:rPr dirty="0" err="1"/>
              <a:t>universalidad</a:t>
            </a:r>
            <a:r>
              <a:rPr dirty="0"/>
              <a:t>, </a:t>
            </a:r>
            <a:r>
              <a:rPr dirty="0" err="1"/>
              <a:t>equidad</a:t>
            </a:r>
            <a:r>
              <a:rPr dirty="0"/>
              <a:t>, </a:t>
            </a:r>
            <a:r>
              <a:rPr dirty="0" err="1"/>
              <a:t>eficiencia</a:t>
            </a:r>
            <a:r>
              <a:rPr dirty="0"/>
              <a:t>, </a:t>
            </a:r>
            <a:r>
              <a:rPr dirty="0" err="1"/>
              <a:t>subsidiariedad</a:t>
            </a:r>
            <a:r>
              <a:rPr dirty="0"/>
              <a:t> y </a:t>
            </a:r>
            <a:r>
              <a:rPr dirty="0" err="1"/>
              <a:t>suficiencia</a:t>
            </a:r>
            <a:r>
              <a:rPr dirty="0"/>
              <a:t>. Su </a:t>
            </a:r>
            <a:r>
              <a:rPr dirty="0" err="1"/>
              <a:t>trabajo</a:t>
            </a:r>
            <a:r>
              <a:rPr dirty="0"/>
              <a:t> se </a:t>
            </a:r>
            <a:r>
              <a:rPr dirty="0" err="1"/>
              <a:t>enfoca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el </a:t>
            </a:r>
            <a:r>
              <a:rPr dirty="0" err="1"/>
              <a:t>bienestar</a:t>
            </a:r>
            <a:r>
              <a:rPr dirty="0"/>
              <a:t> de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asegurados</a:t>
            </a:r>
            <a:r>
              <a:rPr dirty="0"/>
              <a:t>.</a:t>
            </a:r>
          </a:p>
          <a:p>
            <a:pPr algn="just" defTabSz="954857">
              <a:lnSpc>
                <a:spcPct val="120000"/>
              </a:lnSpc>
              <a:spcBef>
                <a:spcPts val="1000"/>
              </a:spcBef>
              <a:defRPr sz="1800">
                <a:solidFill>
                  <a:srgbClr val="10224C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 err="1"/>
              <a:t>Resaltamos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niveles</a:t>
            </a:r>
            <a:r>
              <a:rPr dirty="0"/>
              <a:t> de </a:t>
            </a:r>
            <a:r>
              <a:rPr dirty="0" err="1"/>
              <a:t>cobertura</a:t>
            </a:r>
            <a:r>
              <a:rPr dirty="0"/>
              <a:t> y </a:t>
            </a:r>
            <a:r>
              <a:rPr dirty="0" err="1"/>
              <a:t>atención</a:t>
            </a:r>
            <a:r>
              <a:rPr dirty="0"/>
              <a:t>, </a:t>
            </a:r>
            <a:r>
              <a:rPr dirty="0" err="1"/>
              <a:t>así</a:t>
            </a:r>
            <a:r>
              <a:rPr dirty="0"/>
              <a:t> </a:t>
            </a:r>
            <a:r>
              <a:rPr dirty="0" err="1"/>
              <a:t>como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logros</a:t>
            </a:r>
            <a:r>
              <a:rPr dirty="0"/>
              <a:t> </a:t>
            </a:r>
            <a:r>
              <a:rPr dirty="0" err="1"/>
              <a:t>alcanzados</a:t>
            </a:r>
            <a:r>
              <a:rPr dirty="0"/>
              <a:t> </a:t>
            </a:r>
            <a:r>
              <a:rPr dirty="0" err="1"/>
              <a:t>tanto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las </a:t>
            </a:r>
            <a:r>
              <a:rPr dirty="0" err="1"/>
              <a:t>áreas</a:t>
            </a:r>
            <a:r>
              <a:rPr dirty="0"/>
              <a:t> </a:t>
            </a:r>
            <a:r>
              <a:rPr dirty="0" err="1"/>
              <a:t>administrativas</a:t>
            </a:r>
            <a:r>
              <a:rPr dirty="0"/>
              <a:t> </a:t>
            </a:r>
            <a:r>
              <a:rPr dirty="0" err="1"/>
              <a:t>como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las </a:t>
            </a:r>
            <a:r>
              <a:rPr dirty="0" err="1"/>
              <a:t>prestaciones</a:t>
            </a:r>
            <a:r>
              <a:rPr dirty="0"/>
              <a:t> y </a:t>
            </a:r>
            <a:r>
              <a:rPr dirty="0" err="1"/>
              <a:t>servicios</a:t>
            </a:r>
            <a:r>
              <a:rPr dirty="0"/>
              <a:t> de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seguros</a:t>
            </a:r>
            <a:r>
              <a:rPr dirty="0"/>
              <a:t> </a:t>
            </a:r>
            <a:r>
              <a:rPr dirty="0" err="1"/>
              <a:t>especializados</a:t>
            </a:r>
            <a:r>
              <a:rPr dirty="0"/>
              <a:t>.</a:t>
            </a:r>
          </a:p>
          <a:p>
            <a:pPr algn="just" defTabSz="954857">
              <a:lnSpc>
                <a:spcPct val="120000"/>
              </a:lnSpc>
              <a:spcBef>
                <a:spcPts val="1000"/>
              </a:spcBef>
              <a:defRPr sz="1800">
                <a:solidFill>
                  <a:srgbClr val="10224C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/>
              <a:t>Las </a:t>
            </a:r>
            <a:r>
              <a:rPr dirty="0" err="1"/>
              <a:t>diversas</a:t>
            </a:r>
            <a:r>
              <a:rPr dirty="0"/>
              <a:t> </a:t>
            </a:r>
            <a:r>
              <a:rPr dirty="0" err="1"/>
              <a:t>acciones</a:t>
            </a:r>
            <a:r>
              <a:rPr dirty="0"/>
              <a:t> </a:t>
            </a:r>
            <a:r>
              <a:rPr dirty="0" err="1"/>
              <a:t>promovidas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materia</a:t>
            </a:r>
            <a:r>
              <a:rPr dirty="0"/>
              <a:t> de </a:t>
            </a:r>
            <a:r>
              <a:rPr dirty="0" err="1"/>
              <a:t>igualdad</a:t>
            </a:r>
            <a:r>
              <a:rPr dirty="0"/>
              <a:t>, intercultural, </a:t>
            </a:r>
            <a:r>
              <a:rPr dirty="0" err="1"/>
              <a:t>generacional</a:t>
            </a:r>
            <a:r>
              <a:rPr dirty="0"/>
              <a:t>, de </a:t>
            </a:r>
            <a:r>
              <a:rPr dirty="0" err="1"/>
              <a:t>discapacidades</a:t>
            </a:r>
            <a:r>
              <a:rPr dirty="0"/>
              <a:t> y de </a:t>
            </a:r>
            <a:r>
              <a:rPr dirty="0" err="1"/>
              <a:t>género</a:t>
            </a:r>
            <a:r>
              <a:rPr dirty="0"/>
              <a:t> </a:t>
            </a:r>
            <a:r>
              <a:rPr dirty="0" err="1"/>
              <a:t>han</a:t>
            </a:r>
            <a:r>
              <a:rPr dirty="0"/>
              <a:t> </a:t>
            </a:r>
            <a:r>
              <a:rPr dirty="0" err="1"/>
              <a:t>fortalecido</a:t>
            </a:r>
            <a:r>
              <a:rPr dirty="0"/>
              <a:t> </a:t>
            </a:r>
            <a:r>
              <a:rPr dirty="0" err="1"/>
              <a:t>significativamente</a:t>
            </a:r>
            <a:r>
              <a:rPr dirty="0"/>
              <a:t> la </a:t>
            </a:r>
            <a:r>
              <a:rPr dirty="0" err="1"/>
              <a:t>implementación</a:t>
            </a:r>
            <a:r>
              <a:rPr dirty="0"/>
              <a:t> de </a:t>
            </a:r>
            <a:r>
              <a:rPr dirty="0" err="1"/>
              <a:t>políticas</a:t>
            </a:r>
            <a:r>
              <a:rPr dirty="0"/>
              <a:t> que </a:t>
            </a:r>
            <a:r>
              <a:rPr dirty="0" err="1"/>
              <a:t>buscan</a:t>
            </a:r>
            <a:r>
              <a:rPr dirty="0"/>
              <a:t> </a:t>
            </a:r>
            <a:r>
              <a:rPr dirty="0" err="1"/>
              <a:t>garantizar</a:t>
            </a:r>
            <a:r>
              <a:rPr dirty="0"/>
              <a:t> la </a:t>
            </a:r>
            <a:r>
              <a:rPr dirty="0" err="1"/>
              <a:t>igualdad</a:t>
            </a:r>
            <a:r>
              <a:rPr dirty="0"/>
              <a:t> y </a:t>
            </a:r>
            <a:r>
              <a:rPr dirty="0" err="1"/>
              <a:t>equidad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todos</a:t>
            </a:r>
            <a:r>
              <a:rPr dirty="0"/>
              <a:t>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ámbitos</a:t>
            </a:r>
            <a:r>
              <a:rPr dirty="0"/>
              <a:t>.</a:t>
            </a:r>
          </a:p>
          <a:p>
            <a:pPr algn="just" defTabSz="954857">
              <a:lnSpc>
                <a:spcPct val="120000"/>
              </a:lnSpc>
              <a:spcBef>
                <a:spcPts val="1000"/>
              </a:spcBef>
              <a:defRPr sz="1800">
                <a:solidFill>
                  <a:srgbClr val="143557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/>
              <a:t>En </a:t>
            </a:r>
            <a:r>
              <a:rPr dirty="0" err="1"/>
              <a:t>este</a:t>
            </a:r>
            <a:r>
              <a:rPr dirty="0"/>
              <a:t> </a:t>
            </a:r>
            <a:r>
              <a:rPr dirty="0" err="1"/>
              <a:t>informe</a:t>
            </a:r>
            <a:r>
              <a:rPr dirty="0"/>
              <a:t>, </a:t>
            </a:r>
            <a:r>
              <a:rPr lang="es-MX" dirty="0"/>
              <a:t>El Centro de Salud B El Empalme</a:t>
            </a:r>
            <a:r>
              <a:rPr dirty="0"/>
              <a:t>, da a </a:t>
            </a:r>
            <a:r>
              <a:rPr dirty="0" err="1"/>
              <a:t>conocer</a:t>
            </a:r>
            <a:r>
              <a:rPr dirty="0"/>
              <a:t> a la </a:t>
            </a:r>
            <a:r>
              <a:rPr dirty="0" err="1"/>
              <a:t>ciudadanía</a:t>
            </a:r>
            <a:r>
              <a:rPr dirty="0"/>
              <a:t> las </a:t>
            </a:r>
            <a:r>
              <a:rPr dirty="0" err="1"/>
              <a:t>gestiones</a:t>
            </a:r>
            <a:r>
              <a:rPr dirty="0"/>
              <a:t> </a:t>
            </a:r>
            <a:r>
              <a:rPr dirty="0" err="1"/>
              <a:t>realizadas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este</a:t>
            </a:r>
            <a:r>
              <a:rPr dirty="0"/>
              <a:t> </a:t>
            </a:r>
            <a:r>
              <a:rPr dirty="0" err="1"/>
              <a:t>establecimiento</a:t>
            </a:r>
            <a:r>
              <a:rPr dirty="0"/>
              <a:t> de </a:t>
            </a:r>
            <a:r>
              <a:rPr dirty="0" err="1"/>
              <a:t>salud</a:t>
            </a:r>
            <a:r>
              <a:rPr dirty="0"/>
              <a:t> de </a:t>
            </a:r>
            <a:r>
              <a:rPr dirty="0" err="1"/>
              <a:t>enero</a:t>
            </a:r>
            <a:r>
              <a:rPr dirty="0"/>
              <a:t> a </a:t>
            </a:r>
            <a:r>
              <a:rPr dirty="0" err="1"/>
              <a:t>diciembre</a:t>
            </a:r>
            <a:r>
              <a:rPr dirty="0"/>
              <a:t> de 202</a:t>
            </a:r>
            <a:r>
              <a:rPr lang="es-MX" dirty="0"/>
              <a:t>4</a:t>
            </a:r>
            <a:r>
              <a:rPr dirty="0"/>
              <a:t>.</a:t>
            </a:r>
          </a:p>
        </p:txBody>
      </p:sp>
      <p:sp>
        <p:nvSpPr>
          <p:cNvPr id="103" name="CuadroTexto 18"/>
          <p:cNvSpPr txBox="1"/>
          <p:nvPr/>
        </p:nvSpPr>
        <p:spPr>
          <a:xfrm>
            <a:off x="11472564" y="6992618"/>
            <a:ext cx="4080398" cy="3330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b="1">
                <a:latin typeface="+mj-lt"/>
                <a:ea typeface="+mj-ea"/>
                <a:cs typeface="+mj-cs"/>
                <a:sym typeface="Calibri"/>
              </a:defRPr>
            </a:pPr>
            <a:r>
              <a:t>Texto: </a:t>
            </a:r>
            <a:r>
              <a:rPr b="0"/>
              <a:t>Siempre deberá estar justificado.</a:t>
            </a:r>
          </a:p>
        </p:txBody>
      </p:sp>
      <p:sp>
        <p:nvSpPr>
          <p:cNvPr id="104" name="Rectángulo 3"/>
          <p:cNvSpPr txBox="1"/>
          <p:nvPr/>
        </p:nvSpPr>
        <p:spPr>
          <a:xfrm>
            <a:off x="3637577" y="2628350"/>
            <a:ext cx="2883254" cy="574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200" b="1">
                <a:solidFill>
                  <a:srgbClr val="143557"/>
                </a:solidFill>
              </a:defRPr>
            </a:lvl1pPr>
          </a:lstStyle>
          <a:p>
            <a:r>
              <a:t>Narrativa 2024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478</Words>
  <Application>Microsoft Office PowerPoint</Application>
  <PresentationFormat>Personalizado</PresentationFormat>
  <Paragraphs>21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NATALIA CAROLINA MALES MALDONADO</dc:creator>
  <cp:lastModifiedBy>NAYI</cp:lastModifiedBy>
  <cp:revision>2</cp:revision>
  <dcterms:modified xsi:type="dcterms:W3CDTF">2025-06-10T15:52:06Z</dcterms:modified>
</cp:coreProperties>
</file>