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9"/>
  </p:notesMasterIdLst>
  <p:sldIdLst>
    <p:sldId id="256" r:id="rId2"/>
    <p:sldId id="257" r:id="rId3"/>
    <p:sldId id="258" r:id="rId4"/>
    <p:sldId id="259" r:id="rId5"/>
    <p:sldId id="260" r:id="rId6"/>
    <p:sldId id="261" r:id="rId7"/>
    <p:sldId id="280" r:id="rId8"/>
    <p:sldId id="281" r:id="rId9"/>
    <p:sldId id="268" r:id="rId10"/>
    <p:sldId id="269" r:id="rId11"/>
    <p:sldId id="270" r:id="rId12"/>
    <p:sldId id="271" r:id="rId13"/>
    <p:sldId id="282" r:id="rId14"/>
    <p:sldId id="272" r:id="rId15"/>
    <p:sldId id="273" r:id="rId16"/>
    <p:sldId id="278" r:id="rId17"/>
    <p:sldId id="279" r:id="rId18"/>
  </p:sldIdLst>
  <p:sldSz cx="12192000" cy="6858000"/>
  <p:notesSz cx="6858000" cy="9144000"/>
  <p:embeddedFontLst>
    <p:embeddedFont>
      <p:font typeface="Helvetica Neue" panose="020B060402020202020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4" roundtripDataSignature="AMtx7mjjDvlNE3QY/HNQMuLsCbqVzXY+W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p:scale>
          <a:sx n="100" d="100"/>
          <a:sy n="100" d="100"/>
        </p:scale>
        <p:origin x="954" y="1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font" Target="fonts/font2.fntdata"/><Relationship Id="rId34" Type="http://customschemas.google.com/relationships/presentationmetadata" Target="meta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1.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4.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3.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4" name="Google Shape;214;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4" name="Google Shape;224;p17: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5" name="Google Shape;235;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85" name="Google Shape;285;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5"/>
        <p:cNvGrpSpPr/>
        <p:nvPr/>
      </p:nvGrpSpPr>
      <p:grpSpPr>
        <a:xfrm>
          <a:off x="0" y="0"/>
          <a:ext cx="0" cy="0"/>
          <a:chOff x="0" y="0"/>
          <a:chExt cx="0" cy="0"/>
        </a:xfrm>
      </p:grpSpPr>
      <p:sp>
        <p:nvSpPr>
          <p:cNvPr id="296" name="Google Shape;296;p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97" name="Google Shape;297;p24: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0" name="Google Shape;9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6" name="Google Shape;96;p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108" name="Google Shape;108;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17" name="Google Shape;117;p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8" name="Google Shape;128;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2" name="Google Shape;182;p13: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93" name="Google Shape;193;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03" name="Google Shape;203;p15:notes"/>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type="title">
  <p:cSld name="TITLE">
    <p:spTree>
      <p:nvGrpSpPr>
        <p:cNvPr id="1" name="Shape 11"/>
        <p:cNvGrpSpPr/>
        <p:nvPr/>
      </p:nvGrpSpPr>
      <p:grpSpPr>
        <a:xfrm>
          <a:off x="0" y="0"/>
          <a:ext cx="0" cy="0"/>
          <a:chOff x="0" y="0"/>
          <a:chExt cx="0" cy="0"/>
        </a:xfrm>
      </p:grpSpPr>
      <p:sp>
        <p:nvSpPr>
          <p:cNvPr id="12" name="Google Shape;12;p26"/>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 name="Google Shape;13;p26"/>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4" name="Google Shape;14;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5" name="Google Shape;15;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6" name="Google Shape;16;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ítulo y texto vertical" type="vertTx">
  <p:cSld name="VERTICAL_TEXT">
    <p:spTree>
      <p:nvGrpSpPr>
        <p:cNvPr id="1" name="Shape 68"/>
        <p:cNvGrpSpPr/>
        <p:nvPr/>
      </p:nvGrpSpPr>
      <p:grpSpPr>
        <a:xfrm>
          <a:off x="0" y="0"/>
          <a:ext cx="0" cy="0"/>
          <a:chOff x="0" y="0"/>
          <a:chExt cx="0" cy="0"/>
        </a:xfrm>
      </p:grpSpPr>
      <p:sp>
        <p:nvSpPr>
          <p:cNvPr id="69" name="Google Shape;69;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35"/>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ítulo vertical y texto" type="vertTitleAndTx">
  <p:cSld name="VERTICAL_TITLE_AND_VERTICAL_TEXT">
    <p:spTree>
      <p:nvGrpSpPr>
        <p:cNvPr id="1" name="Shape 74"/>
        <p:cNvGrpSpPr/>
        <p:nvPr/>
      </p:nvGrpSpPr>
      <p:grpSpPr>
        <a:xfrm>
          <a:off x="0" y="0"/>
          <a:ext cx="0" cy="0"/>
          <a:chOff x="0" y="0"/>
          <a:chExt cx="0" cy="0"/>
        </a:xfrm>
      </p:grpSpPr>
      <p:sp>
        <p:nvSpPr>
          <p:cNvPr id="75" name="Google Shape;75;p36"/>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36"/>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ítulo y objetos" type="obj">
  <p:cSld name="OBJECT">
    <p:spTree>
      <p:nvGrpSpPr>
        <p:cNvPr id="1" name="Shape 17"/>
        <p:cNvGrpSpPr/>
        <p:nvPr/>
      </p:nvGrpSpPr>
      <p:grpSpPr>
        <a:xfrm>
          <a:off x="0" y="0"/>
          <a:ext cx="0" cy="0"/>
          <a:chOff x="0" y="0"/>
          <a:chExt cx="0" cy="0"/>
        </a:xfrm>
      </p:grpSpPr>
      <p:sp>
        <p:nvSpPr>
          <p:cNvPr id="18" name="Google Shape;18;p2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 name="Google Shape;19;p2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0" name="Google Shape;20;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2" name="Google Shape;22;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ncabezado de sección" type="secHead">
  <p:cSld name="SECTION_HEADER">
    <p:spTree>
      <p:nvGrpSpPr>
        <p:cNvPr id="1" name="Shape 23"/>
        <p:cNvGrpSpPr/>
        <p:nvPr/>
      </p:nvGrpSpPr>
      <p:grpSpPr>
        <a:xfrm>
          <a:off x="0" y="0"/>
          <a:ext cx="0" cy="0"/>
          <a:chOff x="0" y="0"/>
          <a:chExt cx="0" cy="0"/>
        </a:xfrm>
      </p:grpSpPr>
      <p:sp>
        <p:nvSpPr>
          <p:cNvPr id="24" name="Google Shape;24;p28"/>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5" name="Google Shape;25;p28"/>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26" name="Google Shape;26;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8" name="Google Shape;28;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os objetos" type="twoObj">
  <p:cSld name="TWO_OBJECTS">
    <p:spTree>
      <p:nvGrpSpPr>
        <p:cNvPr id="1" name="Shape 29"/>
        <p:cNvGrpSpPr/>
        <p:nvPr/>
      </p:nvGrpSpPr>
      <p:grpSpPr>
        <a:xfrm>
          <a:off x="0" y="0"/>
          <a:ext cx="0" cy="0"/>
          <a:chOff x="0" y="0"/>
          <a:chExt cx="0" cy="0"/>
        </a:xfrm>
      </p:grpSpPr>
      <p:sp>
        <p:nvSpPr>
          <p:cNvPr id="30" name="Google Shape;30;p2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1" name="Google Shape;31;p29"/>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29"/>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4" name="Google Shape;34;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ción" type="twoTxTwoObj">
  <p:cSld name="TWO_OBJECTS_WITH_TEXT">
    <p:spTree>
      <p:nvGrpSpPr>
        <p:cNvPr id="1" name="Shape 36"/>
        <p:cNvGrpSpPr/>
        <p:nvPr/>
      </p:nvGrpSpPr>
      <p:grpSpPr>
        <a:xfrm>
          <a:off x="0" y="0"/>
          <a:ext cx="0" cy="0"/>
          <a:chOff x="0" y="0"/>
          <a:chExt cx="0" cy="0"/>
        </a:xfrm>
      </p:grpSpPr>
      <p:sp>
        <p:nvSpPr>
          <p:cNvPr id="37" name="Google Shape;37;p30"/>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8" name="Google Shape;38;p30"/>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39" name="Google Shape;39;p30"/>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0"/>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1" name="Google Shape;41;p30"/>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olo el título" type="titleOnly">
  <p:cSld name="TITLE_ONLY">
    <p:spTree>
      <p:nvGrpSpPr>
        <p:cNvPr id="1" name="Shape 45"/>
        <p:cNvGrpSpPr/>
        <p:nvPr/>
      </p:nvGrpSpPr>
      <p:grpSpPr>
        <a:xfrm>
          <a:off x="0" y="0"/>
          <a:ext cx="0" cy="0"/>
          <a:chOff x="0" y="0"/>
          <a:chExt cx="0" cy="0"/>
        </a:xfrm>
      </p:grpSpPr>
      <p:sp>
        <p:nvSpPr>
          <p:cNvPr id="46" name="Google Shape;46;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9" name="Google Shape;49;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En blanco" type="blank">
  <p:cSld name="BLANK">
    <p:spTree>
      <p:nvGrpSpPr>
        <p:cNvPr id="1" name="Shape 50"/>
        <p:cNvGrpSpPr/>
        <p:nvPr/>
      </p:nvGrpSpPr>
      <p:grpSpPr>
        <a:xfrm>
          <a:off x="0" y="0"/>
          <a:ext cx="0" cy="0"/>
          <a:chOff x="0" y="0"/>
          <a:chExt cx="0" cy="0"/>
        </a:xfrm>
      </p:grpSpPr>
      <p:sp>
        <p:nvSpPr>
          <p:cNvPr id="51" name="Google Shape;51;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ido con título" type="objTx">
  <p:cSld name="OBJECT_WITH_CAPTION_TEXT">
    <p:spTree>
      <p:nvGrpSpPr>
        <p:cNvPr id="1" name="Shape 54"/>
        <p:cNvGrpSpPr/>
        <p:nvPr/>
      </p:nvGrpSpPr>
      <p:grpSpPr>
        <a:xfrm>
          <a:off x="0" y="0"/>
          <a:ext cx="0" cy="0"/>
          <a:chOff x="0" y="0"/>
          <a:chExt cx="0" cy="0"/>
        </a:xfrm>
      </p:grpSpPr>
      <p:sp>
        <p:nvSpPr>
          <p:cNvPr id="55" name="Google Shape;55;p33"/>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33"/>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57" name="Google Shape;57;p33"/>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58" name="Google Shape;58;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n con título" type="picTx">
  <p:cSld name="PICTURE_WITH_CAPTION_TEXT">
    <p:spTree>
      <p:nvGrpSpPr>
        <p:cNvPr id="1" name="Shape 61"/>
        <p:cNvGrpSpPr/>
        <p:nvPr/>
      </p:nvGrpSpPr>
      <p:grpSpPr>
        <a:xfrm>
          <a:off x="0" y="0"/>
          <a:ext cx="0" cy="0"/>
          <a:chOff x="0" y="0"/>
          <a:chExt cx="0" cy="0"/>
        </a:xfrm>
      </p:grpSpPr>
      <p:sp>
        <p:nvSpPr>
          <p:cNvPr id="62" name="Google Shape;62;p34"/>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34"/>
          <p:cNvSpPr>
            <a:spLocks noGrp="1"/>
          </p:cNvSpPr>
          <p:nvPr>
            <p:ph type="pic" idx="2"/>
          </p:nvPr>
        </p:nvSpPr>
        <p:spPr>
          <a:xfrm>
            <a:off x="5183188" y="987425"/>
            <a:ext cx="6172200" cy="4873625"/>
          </a:xfrm>
          <a:prstGeom prst="rect">
            <a:avLst/>
          </a:prstGeom>
          <a:noFill/>
          <a:ln>
            <a:noFill/>
          </a:ln>
        </p:spPr>
      </p:sp>
      <p:sp>
        <p:nvSpPr>
          <p:cNvPr id="64" name="Google Shape;64;p34"/>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5" name="Google Shape;65;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s-ES"/>
              <a:t>‹Nº›</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13">
            <a:alphaModFix/>
          </a:blip>
          <a:stretch>
            <a:fillRect/>
          </a:stretch>
        </a:blipFill>
        <a:effectLst/>
      </p:bgPr>
    </p:bg>
    <p:spTree>
      <p:nvGrpSpPr>
        <p:cNvPr id="1" name="Shape 5"/>
        <p:cNvGrpSpPr/>
        <p:nvPr/>
      </p:nvGrpSpPr>
      <p:grpSpPr>
        <a:xfrm>
          <a:off x="0" y="0"/>
          <a:ext cx="0" cy="0"/>
          <a:chOff x="0" y="0"/>
          <a:chExt cx="0" cy="0"/>
        </a:xfrm>
      </p:grpSpPr>
      <p:sp>
        <p:nvSpPr>
          <p:cNvPr id="6" name="Google Shape;6;p2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25"/>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 name="Google Shape;8;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s-ES"/>
              <a:t>‹Nº›</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83"/>
        <p:cNvGrpSpPr/>
        <p:nvPr/>
      </p:nvGrpSpPr>
      <p:grpSpPr>
        <a:xfrm>
          <a:off x="0" y="0"/>
          <a:ext cx="0" cy="0"/>
          <a:chOff x="0" y="0"/>
          <a:chExt cx="0" cy="0"/>
        </a:xfrm>
      </p:grpSpPr>
      <p:sp>
        <p:nvSpPr>
          <p:cNvPr id="84" name="Google Shape;84;p1"/>
          <p:cNvSpPr/>
          <p:nvPr/>
        </p:nvSpPr>
        <p:spPr>
          <a:xfrm>
            <a:off x="3035809" y="4663723"/>
            <a:ext cx="7750726" cy="707846"/>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ES" sz="4000" b="1" dirty="0">
                <a:solidFill>
                  <a:srgbClr val="244293"/>
                </a:solidFill>
                <a:latin typeface="Helvetica Neue"/>
                <a:ea typeface="Helvetica Neue"/>
                <a:cs typeface="Helvetica Neue"/>
                <a:sym typeface="Helvetica Neue"/>
              </a:rPr>
              <a:t>Centro de Especialidades Balzar</a:t>
            </a:r>
            <a:r>
              <a:rPr lang="es-ES" sz="4000" b="1" i="0" u="none" strike="noStrike" cap="none" dirty="0">
                <a:solidFill>
                  <a:srgbClr val="244293"/>
                </a:solidFill>
                <a:latin typeface="Helvetica Neue"/>
                <a:ea typeface="Helvetica Neue"/>
                <a:cs typeface="Helvetica Neue"/>
                <a:sym typeface="Helvetica Neue"/>
              </a:rPr>
              <a:t> </a:t>
            </a:r>
            <a:endParaRPr dirty="0"/>
          </a:p>
        </p:txBody>
      </p:sp>
      <p:sp>
        <p:nvSpPr>
          <p:cNvPr id="85" name="Google Shape;85;p1"/>
          <p:cNvSpPr/>
          <p:nvPr/>
        </p:nvSpPr>
        <p:spPr>
          <a:xfrm>
            <a:off x="5421490" y="5226215"/>
            <a:ext cx="5365044" cy="523220"/>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ES" sz="2800" b="0" i="0" u="none" strike="noStrike" cap="none">
                <a:solidFill>
                  <a:srgbClr val="1524A1"/>
                </a:solidFill>
                <a:latin typeface="Calibri"/>
                <a:ea typeface="Calibri"/>
                <a:cs typeface="Calibri"/>
                <a:sym typeface="Calibri"/>
              </a:rPr>
              <a:t>Período enero – diciembre 2025</a:t>
            </a:r>
            <a:endParaRPr/>
          </a:p>
        </p:txBody>
      </p:sp>
      <p:sp>
        <p:nvSpPr>
          <p:cNvPr id="86" name="Google Shape;86;p1"/>
          <p:cNvSpPr txBox="1"/>
          <p:nvPr/>
        </p:nvSpPr>
        <p:spPr>
          <a:xfrm>
            <a:off x="1534842" y="7541565"/>
            <a:ext cx="7278957" cy="17543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i="0" u="none" strike="noStrike" cap="none">
                <a:solidFill>
                  <a:schemeClr val="dk1"/>
                </a:solidFill>
                <a:latin typeface="Calibri"/>
                <a:ea typeface="Calibri"/>
                <a:cs typeface="Calibri"/>
                <a:sym typeface="Calibri"/>
              </a:rPr>
              <a:t>Lamina, caratula de la presentación: </a:t>
            </a:r>
            <a:r>
              <a:rPr lang="es-ES" sz="1800" b="0" i="0" u="none" strike="noStrike" cap="none">
                <a:solidFill>
                  <a:schemeClr val="dk1"/>
                </a:solidFill>
                <a:latin typeface="Calibri"/>
                <a:ea typeface="Calibri"/>
                <a:cs typeface="Calibri"/>
                <a:sym typeface="Calibri"/>
              </a:rPr>
              <a:t>Se debe usar la tipografía Helvética.</a:t>
            </a:r>
            <a:endParaRPr/>
          </a:p>
          <a:p>
            <a:pPr marL="457200" marR="0" lvl="0" indent="-457200" algn="just" rtl="0">
              <a:spcBef>
                <a:spcPts val="0"/>
              </a:spcBef>
              <a:spcAft>
                <a:spcPts val="0"/>
              </a:spcAft>
              <a:buClr>
                <a:schemeClr val="dk1"/>
              </a:buClr>
              <a:buSzPts val="1800"/>
              <a:buFont typeface="Calibri"/>
              <a:buAutoNum type="alphaLcParenR"/>
            </a:pPr>
            <a:r>
              <a:rPr lang="es-ES" sz="1800" b="0" i="0" u="none" strike="noStrike" cap="none">
                <a:solidFill>
                  <a:schemeClr val="dk1"/>
                </a:solidFill>
                <a:latin typeface="Calibri"/>
                <a:ea typeface="Calibri"/>
                <a:cs typeface="Calibri"/>
                <a:sym typeface="Calibri"/>
              </a:rPr>
              <a:t>Nombre de la dirección o unidad médica: Deberá estar en negrilla, de color gris, con sombra, el espacio entre caracteres, “Estrecho” y a un tamaño más grande de la fecha.</a:t>
            </a:r>
            <a:endParaRPr/>
          </a:p>
          <a:p>
            <a:pPr marL="457200" marR="0" lvl="0" indent="-457200" algn="just" rtl="0">
              <a:spcBef>
                <a:spcPts val="0"/>
              </a:spcBef>
              <a:spcAft>
                <a:spcPts val="0"/>
              </a:spcAft>
              <a:buClr>
                <a:schemeClr val="dk1"/>
              </a:buClr>
              <a:buSzPts val="1800"/>
              <a:buFont typeface="Calibri"/>
              <a:buAutoNum type="alphaLcParenR"/>
            </a:pPr>
            <a:r>
              <a:rPr lang="es-ES" sz="1800" b="0" i="0" u="none" strike="noStrike" cap="none">
                <a:solidFill>
                  <a:schemeClr val="dk1"/>
                </a:solidFill>
                <a:latin typeface="Calibri"/>
                <a:ea typeface="Calibri"/>
                <a:cs typeface="Calibri"/>
                <a:sym typeface="Calibri"/>
              </a:rPr>
              <a:t>Fecha: Se debe usar la tipografía Calibri, el tamaño deberá ser menor al nombre de la dirección o unidad médica y en color gris.</a:t>
            </a:r>
            <a:endParaRPr/>
          </a:p>
        </p:txBody>
      </p:sp>
      <p:cxnSp>
        <p:nvCxnSpPr>
          <p:cNvPr id="87" name="Google Shape;87;p1"/>
          <p:cNvCxnSpPr/>
          <p:nvPr/>
        </p:nvCxnSpPr>
        <p:spPr>
          <a:xfrm rot="-5400000">
            <a:off x="1424364" y="7021274"/>
            <a:ext cx="813900" cy="798300"/>
          </a:xfrm>
          <a:prstGeom prst="bentConnector3">
            <a:avLst>
              <a:gd name="adj1" fmla="val 50000"/>
            </a:avLst>
          </a:prstGeom>
          <a:noFill/>
          <a:ln w="9525" cap="flat" cmpd="sng">
            <a:solidFill>
              <a:schemeClr val="accent1"/>
            </a:solidFill>
            <a:prstDash val="solid"/>
            <a:miter lim="800000"/>
            <a:headEnd type="none" w="sm" len="sm"/>
            <a:tailEnd type="triangle" w="med" len="med"/>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14"/>
          <p:cNvSpPr/>
          <p:nvPr/>
        </p:nvSpPr>
        <p:spPr>
          <a:xfrm>
            <a:off x="0" y="263470"/>
            <a:ext cx="5749132" cy="583338"/>
          </a:xfrm>
          <a:prstGeom prst="rect">
            <a:avLst/>
          </a:prstGeom>
          <a:solidFill>
            <a:srgbClr val="24429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6" name="Google Shape;196;p14"/>
          <p:cNvSpPr txBox="1"/>
          <p:nvPr/>
        </p:nvSpPr>
        <p:spPr>
          <a:xfrm>
            <a:off x="495206" y="338649"/>
            <a:ext cx="440151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solidFill>
                  <a:schemeClr val="lt1"/>
                </a:solidFill>
                <a:latin typeface="Helvetica Neue"/>
                <a:ea typeface="Helvetica Neue"/>
                <a:cs typeface="Helvetica Neue"/>
                <a:sym typeface="Helvetica Neue"/>
              </a:rPr>
              <a:t>Objetivos Institucionales </a:t>
            </a:r>
            <a:endParaRPr dirty="0"/>
          </a:p>
        </p:txBody>
      </p:sp>
      <p:cxnSp>
        <p:nvCxnSpPr>
          <p:cNvPr id="198" name="Google Shape;198;p14"/>
          <p:cNvCxnSpPr/>
          <p:nvPr/>
        </p:nvCxnSpPr>
        <p:spPr>
          <a:xfrm rot="-5400000" flipH="1">
            <a:off x="195035" y="-10603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sp>
        <p:nvSpPr>
          <p:cNvPr id="199" name="Google Shape;199;p14"/>
          <p:cNvSpPr txBox="1"/>
          <p:nvPr/>
        </p:nvSpPr>
        <p:spPr>
          <a:xfrm>
            <a:off x="495206" y="-2597201"/>
            <a:ext cx="7278957" cy="17543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contenido de la presentación</a:t>
            </a:r>
            <a:endParaRPr sz="1800">
              <a:solidFill>
                <a:schemeClr val="dk1"/>
              </a:solidFill>
              <a:latin typeface="Calibri"/>
              <a:ea typeface="Calibri"/>
              <a:cs typeface="Calibri"/>
              <a:sym typeface="Calibri"/>
            </a:endParaRPr>
          </a:p>
          <a:p>
            <a:pPr marL="457200" marR="0" lvl="0" indent="-457200" algn="just" rtl="0">
              <a:spcBef>
                <a:spcPts val="0"/>
              </a:spcBef>
              <a:spcAft>
                <a:spcPts val="0"/>
              </a:spcAft>
              <a:buClr>
                <a:schemeClr val="dk1"/>
              </a:buClr>
              <a:buSzPts val="1800"/>
              <a:buFont typeface="Calibri"/>
              <a:buAutoNum type="alphaLcParenR"/>
            </a:pPr>
            <a:r>
              <a:rPr lang="es-ES" sz="1800" b="1">
                <a:solidFill>
                  <a:schemeClr val="dk1"/>
                </a:solidFill>
                <a:latin typeface="Calibri"/>
                <a:ea typeface="Calibri"/>
                <a:cs typeface="Calibri"/>
                <a:sym typeface="Calibri"/>
              </a:rPr>
              <a:t>Títulos: </a:t>
            </a:r>
            <a:r>
              <a:rPr lang="es-ES" sz="1800">
                <a:solidFill>
                  <a:schemeClr val="dk1"/>
                </a:solidFill>
                <a:latin typeface="Calibri"/>
                <a:ea typeface="Calibri"/>
                <a:cs typeface="Calibri"/>
                <a:sym typeface="Calibri"/>
              </a:rPr>
              <a:t>Se debe usar la tipografía Helvética, estar en negrilla, de color blanco, y a un tamaño más grande del subtítulo.</a:t>
            </a:r>
            <a:endParaRPr/>
          </a:p>
          <a:p>
            <a:pPr marL="457200" marR="0" lvl="0" indent="-457200" algn="just" rtl="0">
              <a:spcBef>
                <a:spcPts val="0"/>
              </a:spcBef>
              <a:spcAft>
                <a:spcPts val="0"/>
              </a:spcAft>
              <a:buClr>
                <a:schemeClr val="dk1"/>
              </a:buClr>
              <a:buSzPts val="1800"/>
              <a:buFont typeface="Calibri"/>
              <a:buAutoNum type="alphaLcParenR"/>
            </a:pPr>
            <a:r>
              <a:rPr lang="es-ES" sz="1800" b="1">
                <a:solidFill>
                  <a:schemeClr val="dk1"/>
                </a:solidFill>
                <a:latin typeface="Calibri"/>
                <a:ea typeface="Calibri"/>
                <a:cs typeface="Calibri"/>
                <a:sym typeface="Calibri"/>
              </a:rPr>
              <a:t>Subtítulo o descripción del tema: </a:t>
            </a:r>
            <a:r>
              <a:rPr lang="es-ES" sz="1800">
                <a:solidFill>
                  <a:schemeClr val="dk1"/>
                </a:solidFill>
                <a:latin typeface="Calibri"/>
                <a:ea typeface="Calibri"/>
                <a:cs typeface="Calibri"/>
                <a:sym typeface="Calibri"/>
              </a:rPr>
              <a:t>Se debe usar la tipografía Helvética, el tamaño deberá ser menor al titulo, en color azul y con el espacio entre caracteres, “Estrecho”.</a:t>
            </a:r>
            <a:endParaRPr sz="1800">
              <a:solidFill>
                <a:schemeClr val="dk1"/>
              </a:solidFill>
              <a:latin typeface="Calibri"/>
              <a:ea typeface="Calibri"/>
              <a:cs typeface="Calibri"/>
              <a:sym typeface="Calibri"/>
            </a:endParaRPr>
          </a:p>
        </p:txBody>
      </p:sp>
      <p:sp>
        <p:nvSpPr>
          <p:cNvPr id="200" name="Google Shape;200;p14"/>
          <p:cNvSpPr txBox="1"/>
          <p:nvPr/>
        </p:nvSpPr>
        <p:spPr>
          <a:xfrm>
            <a:off x="1329159" y="-805286"/>
            <a:ext cx="5389141" cy="64633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Nota: </a:t>
            </a:r>
            <a:r>
              <a:rPr lang="es-ES" sz="1800">
                <a:solidFill>
                  <a:schemeClr val="dk1"/>
                </a:solidFill>
                <a:latin typeface="Calibri"/>
                <a:ea typeface="Calibri"/>
                <a:cs typeface="Calibri"/>
                <a:sym typeface="Calibri"/>
              </a:rPr>
              <a:t>La franja lila, se mueve y es editable, para que se pueda ajustar a necesidad de los textos.</a:t>
            </a:r>
            <a:endParaRPr sz="1800">
              <a:solidFill>
                <a:schemeClr val="dk1"/>
              </a:solidFill>
              <a:latin typeface="Calibri"/>
              <a:ea typeface="Calibri"/>
              <a:cs typeface="Calibri"/>
              <a:sym typeface="Calibri"/>
            </a:endParaRPr>
          </a:p>
        </p:txBody>
      </p:sp>
      <p:sp>
        <p:nvSpPr>
          <p:cNvPr id="3" name="CuadroTexto 2">
            <a:extLst>
              <a:ext uri="{FF2B5EF4-FFF2-40B4-BE49-F238E27FC236}">
                <a16:creationId xmlns:a16="http://schemas.microsoft.com/office/drawing/2014/main" id="{37121175-2151-69F0-2598-668CB435D038}"/>
              </a:ext>
            </a:extLst>
          </p:cNvPr>
          <p:cNvSpPr txBox="1"/>
          <p:nvPr/>
        </p:nvSpPr>
        <p:spPr>
          <a:xfrm>
            <a:off x="495206" y="1856107"/>
            <a:ext cx="10770202" cy="2585323"/>
          </a:xfrm>
          <a:prstGeom prst="rect">
            <a:avLst/>
          </a:prstGeom>
          <a:noFill/>
        </p:spPr>
        <p:txBody>
          <a:bodyPr wrap="square">
            <a:spAutoFit/>
          </a:bodyPr>
          <a:lstStyle/>
          <a:p>
            <a:pPr marL="285750" indent="-285750">
              <a:buFont typeface="Wingdings" panose="05000000000000000000" pitchFamily="2" charset="2"/>
              <a:buChar char="q"/>
            </a:pPr>
            <a:r>
              <a:rPr lang="es-ES" sz="1800" i="1" dirty="0">
                <a:solidFill>
                  <a:srgbClr val="000000"/>
                </a:solidFill>
                <a:latin typeface="Calibri" panose="020F0502020204030204" pitchFamily="34" charset="0"/>
              </a:rPr>
              <a:t>Incrementar la eficiencia en el uso de recursos financieros.</a:t>
            </a:r>
          </a:p>
          <a:p>
            <a:endParaRPr lang="es-ES" sz="1800" i="1" dirty="0">
              <a:solidFill>
                <a:srgbClr val="000000"/>
              </a:solidFill>
              <a:latin typeface="Calibri" panose="020F0502020204030204" pitchFamily="34" charset="0"/>
            </a:endParaRPr>
          </a:p>
          <a:p>
            <a:pPr marL="285750" indent="-285750">
              <a:buFont typeface="Wingdings" panose="05000000000000000000" pitchFamily="2" charset="2"/>
              <a:buChar char="q"/>
            </a:pPr>
            <a:r>
              <a:rPr lang="es-ES" sz="1800" i="1" dirty="0">
                <a:solidFill>
                  <a:srgbClr val="000000"/>
                </a:solidFill>
                <a:latin typeface="Calibri" panose="020F0502020204030204" pitchFamily="34" charset="0"/>
              </a:rPr>
              <a:t>Incrementar la calidad, calidez y oportunidad en el acceso y entrega de las </a:t>
            </a:r>
            <a:r>
              <a:rPr lang="es-EC" sz="1800" i="1" dirty="0">
                <a:solidFill>
                  <a:srgbClr val="000000"/>
                </a:solidFill>
                <a:latin typeface="Calibri" panose="020F0502020204030204" pitchFamily="34" charset="0"/>
              </a:rPr>
              <a:t>prestaciones y servicios.</a:t>
            </a:r>
          </a:p>
          <a:p>
            <a:endParaRPr lang="es-EC" sz="1800" i="1" dirty="0">
              <a:solidFill>
                <a:srgbClr val="000000"/>
              </a:solidFill>
              <a:latin typeface="Calibri" panose="020F0502020204030204" pitchFamily="34" charset="0"/>
            </a:endParaRPr>
          </a:p>
          <a:p>
            <a:pPr marL="285750" indent="-285750">
              <a:buFont typeface="Wingdings" panose="05000000000000000000" pitchFamily="2" charset="2"/>
              <a:buChar char="q"/>
            </a:pPr>
            <a:r>
              <a:rPr lang="es-ES" sz="1800" i="1" dirty="0">
                <a:solidFill>
                  <a:srgbClr val="000000"/>
                </a:solidFill>
                <a:latin typeface="Calibri" panose="020F0502020204030204" pitchFamily="34" charset="0"/>
              </a:rPr>
              <a:t>Incrementar la eficiencia operacional de la gestión de los procesos.</a:t>
            </a:r>
          </a:p>
          <a:p>
            <a:endParaRPr lang="es-ES" sz="1800" i="1" dirty="0">
              <a:solidFill>
                <a:srgbClr val="000000"/>
              </a:solidFill>
              <a:latin typeface="Calibri" panose="020F0502020204030204" pitchFamily="34" charset="0"/>
            </a:endParaRPr>
          </a:p>
          <a:p>
            <a:pPr marL="285750" indent="-285750">
              <a:buFont typeface="Wingdings" panose="05000000000000000000" pitchFamily="2" charset="2"/>
              <a:buChar char="q"/>
            </a:pPr>
            <a:r>
              <a:rPr lang="es-ES" sz="1800" i="1" dirty="0">
                <a:solidFill>
                  <a:srgbClr val="000000"/>
                </a:solidFill>
                <a:latin typeface="Calibri" panose="020F0502020204030204" pitchFamily="34" charset="0"/>
              </a:rPr>
              <a:t>Incrementar el desarrollo profesional de los servidores de la institución.</a:t>
            </a:r>
          </a:p>
          <a:p>
            <a:endParaRPr lang="es-ES" sz="1800" i="1" dirty="0">
              <a:solidFill>
                <a:srgbClr val="000000"/>
              </a:solidFill>
              <a:latin typeface="Calibri" panose="020F0502020204030204" pitchFamily="34" charset="0"/>
            </a:endParaRPr>
          </a:p>
          <a:p>
            <a:pPr marL="285750" indent="-285750">
              <a:buFont typeface="Wingdings" panose="05000000000000000000" pitchFamily="2" charset="2"/>
              <a:buChar char="q"/>
            </a:pPr>
            <a:r>
              <a:rPr lang="es-ES" sz="1800" i="1" dirty="0">
                <a:solidFill>
                  <a:srgbClr val="000000"/>
                </a:solidFill>
                <a:latin typeface="Calibri" panose="020F0502020204030204" pitchFamily="34" charset="0"/>
              </a:rPr>
              <a:t>Incrementar el grado de innovación en la gestión institucional</a:t>
            </a:r>
            <a:endParaRPr lang="es-EC"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15"/>
          <p:cNvSpPr txBox="1"/>
          <p:nvPr/>
        </p:nvSpPr>
        <p:spPr>
          <a:xfrm>
            <a:off x="229220" y="-3161506"/>
            <a:ext cx="5904880" cy="258532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ESPACIO FOTOGRFÍA</a:t>
            </a:r>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La fotografía se debe poner en la plantilla, ubicarla en el espacio designado, como está en el ejemplo de la diapositiva. </a:t>
            </a:r>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Para lograr esto, se debe:</a:t>
            </a:r>
            <a:endParaRPr/>
          </a:p>
          <a:p>
            <a:pPr marL="1021019" marR="0" lvl="1" indent="-457200" algn="just" rtl="0">
              <a:spcBef>
                <a:spcPts val="0"/>
              </a:spcBef>
              <a:spcAft>
                <a:spcPts val="0"/>
              </a:spcAft>
              <a:buClr>
                <a:schemeClr val="dk1"/>
              </a:buClr>
              <a:buSzPts val="1800"/>
              <a:buFont typeface="Calibri"/>
              <a:buAutoNum type="arabicPeriod"/>
            </a:pPr>
            <a:r>
              <a:rPr lang="es-ES" sz="1800" b="0" i="0" u="none" strike="noStrike" cap="none">
                <a:solidFill>
                  <a:schemeClr val="dk1"/>
                </a:solidFill>
                <a:latin typeface="Calibri"/>
                <a:ea typeface="Calibri"/>
                <a:cs typeface="Calibri"/>
                <a:sym typeface="Calibri"/>
              </a:rPr>
              <a:t>Dar clic derecho en la fotografía y seleccionar “Enviar al fondo”.</a:t>
            </a:r>
            <a:endParaRPr/>
          </a:p>
          <a:p>
            <a:pPr marL="1021019" marR="0" lvl="1" indent="-457200" algn="just" rtl="0">
              <a:spcBef>
                <a:spcPts val="0"/>
              </a:spcBef>
              <a:spcAft>
                <a:spcPts val="0"/>
              </a:spcAft>
              <a:buClr>
                <a:schemeClr val="dk1"/>
              </a:buClr>
              <a:buSzPts val="1800"/>
              <a:buFont typeface="Calibri"/>
              <a:buAutoNum type="arabicPeriod"/>
            </a:pPr>
            <a:r>
              <a:rPr lang="es-ES" sz="1800" b="0" i="0" u="none" strike="noStrike" cap="none">
                <a:solidFill>
                  <a:schemeClr val="dk1"/>
                </a:solidFill>
                <a:latin typeface="Calibri"/>
                <a:ea typeface="Calibri"/>
                <a:cs typeface="Calibri"/>
                <a:sym typeface="Calibri"/>
              </a:rPr>
              <a:t>Dar clic derecho en la fotografía y seleccionar “Recortar”, y realizar el recorte a necesidad, hasta que quede a proporción del ejemplo.</a:t>
            </a:r>
            <a:endParaRPr/>
          </a:p>
        </p:txBody>
      </p:sp>
      <p:cxnSp>
        <p:nvCxnSpPr>
          <p:cNvPr id="206" name="Google Shape;206;p15"/>
          <p:cNvCxnSpPr/>
          <p:nvPr/>
        </p:nvCxnSpPr>
        <p:spPr>
          <a:xfrm rot="-5400000" flipH="1">
            <a:off x="-129879" y="-1199371"/>
            <a:ext cx="1450500" cy="732300"/>
          </a:xfrm>
          <a:prstGeom prst="bentConnector3">
            <a:avLst>
              <a:gd name="adj1" fmla="val 49995"/>
            </a:avLst>
          </a:prstGeom>
          <a:noFill/>
          <a:ln w="9525" cap="flat" cmpd="sng">
            <a:solidFill>
              <a:schemeClr val="accent1"/>
            </a:solidFill>
            <a:prstDash val="solid"/>
            <a:miter lim="800000"/>
            <a:headEnd type="none" w="sm" len="sm"/>
            <a:tailEnd type="triangle" w="med" len="med"/>
          </a:ln>
        </p:spPr>
      </p:cxnSp>
      <p:sp>
        <p:nvSpPr>
          <p:cNvPr id="207" name="Google Shape;207;p15"/>
          <p:cNvSpPr txBox="1"/>
          <p:nvPr/>
        </p:nvSpPr>
        <p:spPr>
          <a:xfrm>
            <a:off x="7648985" y="-2161604"/>
            <a:ext cx="4111215" cy="147732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separador de temas</a:t>
            </a:r>
            <a:endParaRPr sz="1800">
              <a:solidFill>
                <a:schemeClr val="dk1"/>
              </a:solidFill>
              <a:latin typeface="Calibri"/>
              <a:ea typeface="Calibri"/>
              <a:cs typeface="Calibri"/>
              <a:sym typeface="Calibri"/>
            </a:endParaRPr>
          </a:p>
          <a:p>
            <a:pPr marL="457200" marR="0" lvl="0" indent="-457200" algn="just" rtl="0">
              <a:spcBef>
                <a:spcPts val="0"/>
              </a:spcBef>
              <a:spcAft>
                <a:spcPts val="0"/>
              </a:spcAft>
              <a:buClr>
                <a:schemeClr val="dk1"/>
              </a:buClr>
              <a:buSzPts val="1800"/>
              <a:buFont typeface="Calibri"/>
              <a:buAutoNum type="alphaLcParenR"/>
            </a:pPr>
            <a:r>
              <a:rPr lang="es-ES" sz="1800">
                <a:solidFill>
                  <a:schemeClr val="dk1"/>
                </a:solidFill>
                <a:latin typeface="Calibri"/>
                <a:ea typeface="Calibri"/>
                <a:cs typeface="Calibri"/>
                <a:sym typeface="Calibri"/>
              </a:rPr>
              <a:t>Títulos y subtítulos: Se debe usar la tipografía Helvética, estar en negrilla, color blanco, con sombra y con el espacio entre caracteres, “Estrecho”.</a:t>
            </a:r>
            <a:endParaRPr/>
          </a:p>
        </p:txBody>
      </p:sp>
      <p:cxnSp>
        <p:nvCxnSpPr>
          <p:cNvPr id="208" name="Google Shape;208;p15"/>
          <p:cNvCxnSpPr/>
          <p:nvPr/>
        </p:nvCxnSpPr>
        <p:spPr>
          <a:xfrm rot="-5400000" flipH="1">
            <a:off x="7370535" y="-10603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pic>
        <p:nvPicPr>
          <p:cNvPr id="209" name="Google Shape;209;p15" descr="Hombre sentado en una mesa&#10;&#10;Descripción generada automáticamente con confianza media"/>
          <p:cNvPicPr preferRelativeResize="0"/>
          <p:nvPr/>
        </p:nvPicPr>
        <p:blipFill rotWithShape="1">
          <a:blip r:embed="rId3">
            <a:alphaModFix/>
          </a:blip>
          <a:srcRect l="12001" r="19598"/>
          <a:stretch/>
        </p:blipFill>
        <p:spPr>
          <a:xfrm>
            <a:off x="1" y="28487"/>
            <a:ext cx="7002754" cy="6822313"/>
          </a:xfrm>
          <a:prstGeom prst="rect">
            <a:avLst/>
          </a:prstGeom>
          <a:noFill/>
          <a:ln>
            <a:noFill/>
          </a:ln>
        </p:spPr>
      </p:pic>
      <p:pic>
        <p:nvPicPr>
          <p:cNvPr id="210" name="Google Shape;210;p15"/>
          <p:cNvPicPr preferRelativeResize="0"/>
          <p:nvPr/>
        </p:nvPicPr>
        <p:blipFill rotWithShape="1">
          <a:blip r:embed="rId4">
            <a:alphaModFix/>
          </a:blip>
          <a:srcRect/>
          <a:stretch/>
        </p:blipFill>
        <p:spPr>
          <a:xfrm>
            <a:off x="43739" y="0"/>
            <a:ext cx="12180722" cy="6850799"/>
          </a:xfrm>
          <a:prstGeom prst="rect">
            <a:avLst/>
          </a:prstGeom>
          <a:noFill/>
          <a:ln>
            <a:noFill/>
          </a:ln>
        </p:spPr>
      </p:pic>
      <p:sp>
        <p:nvSpPr>
          <p:cNvPr id="211" name="Google Shape;211;p15"/>
          <p:cNvSpPr/>
          <p:nvPr/>
        </p:nvSpPr>
        <p:spPr>
          <a:xfrm>
            <a:off x="6779461" y="2459718"/>
            <a:ext cx="4980739" cy="193899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ES" sz="4000" b="1">
                <a:solidFill>
                  <a:schemeClr val="lt1"/>
                </a:solidFill>
                <a:latin typeface="Helvetica Neue"/>
                <a:ea typeface="Helvetica Neue"/>
                <a:cs typeface="Helvetica Neue"/>
                <a:sym typeface="Helvetica Neue"/>
              </a:rPr>
              <a:t>EJECUCIÓN PROGRAMÁTICA Y PRESUPUESTARÍA</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16"/>
          <p:cNvSpPr/>
          <p:nvPr/>
        </p:nvSpPr>
        <p:spPr>
          <a:xfrm>
            <a:off x="0" y="263470"/>
            <a:ext cx="5749132" cy="583338"/>
          </a:xfrm>
          <a:prstGeom prst="rect">
            <a:avLst/>
          </a:prstGeom>
          <a:solidFill>
            <a:srgbClr val="24429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7" name="Google Shape;217;p16"/>
          <p:cNvSpPr txBox="1"/>
          <p:nvPr/>
        </p:nvSpPr>
        <p:spPr>
          <a:xfrm>
            <a:off x="83726" y="328614"/>
            <a:ext cx="6223094"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solidFill>
                  <a:schemeClr val="lt1"/>
                </a:solidFill>
                <a:latin typeface="Helvetica Neue"/>
                <a:ea typeface="Helvetica Neue"/>
                <a:cs typeface="Helvetica Neue"/>
                <a:sym typeface="Helvetica Neue"/>
              </a:rPr>
              <a:t>Ejecución programática y presupuestaria </a:t>
            </a:r>
            <a:endParaRPr dirty="0"/>
          </a:p>
        </p:txBody>
      </p:sp>
      <p:cxnSp>
        <p:nvCxnSpPr>
          <p:cNvPr id="219" name="Google Shape;219;p16"/>
          <p:cNvCxnSpPr/>
          <p:nvPr/>
        </p:nvCxnSpPr>
        <p:spPr>
          <a:xfrm rot="-5400000" flipH="1">
            <a:off x="195035" y="-10603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sp>
        <p:nvSpPr>
          <p:cNvPr id="220" name="Google Shape;220;p16"/>
          <p:cNvSpPr txBox="1"/>
          <p:nvPr/>
        </p:nvSpPr>
        <p:spPr>
          <a:xfrm>
            <a:off x="495206" y="-2597201"/>
            <a:ext cx="7278957" cy="17543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contenido de la presentación</a:t>
            </a:r>
            <a:endParaRPr sz="1800">
              <a:solidFill>
                <a:schemeClr val="dk1"/>
              </a:solidFill>
              <a:latin typeface="Calibri"/>
              <a:ea typeface="Calibri"/>
              <a:cs typeface="Calibri"/>
              <a:sym typeface="Calibri"/>
            </a:endParaRPr>
          </a:p>
          <a:p>
            <a:pPr marL="457200" marR="0" lvl="0" indent="-457200" algn="just" rtl="0">
              <a:spcBef>
                <a:spcPts val="0"/>
              </a:spcBef>
              <a:spcAft>
                <a:spcPts val="0"/>
              </a:spcAft>
              <a:buClr>
                <a:schemeClr val="dk1"/>
              </a:buClr>
              <a:buSzPts val="1800"/>
              <a:buFont typeface="Calibri"/>
              <a:buAutoNum type="alphaLcParenR"/>
            </a:pPr>
            <a:r>
              <a:rPr lang="es-ES" sz="1800" b="1">
                <a:solidFill>
                  <a:schemeClr val="dk1"/>
                </a:solidFill>
                <a:latin typeface="Calibri"/>
                <a:ea typeface="Calibri"/>
                <a:cs typeface="Calibri"/>
                <a:sym typeface="Calibri"/>
              </a:rPr>
              <a:t>Títulos: </a:t>
            </a:r>
            <a:r>
              <a:rPr lang="es-ES" sz="1800">
                <a:solidFill>
                  <a:schemeClr val="dk1"/>
                </a:solidFill>
                <a:latin typeface="Calibri"/>
                <a:ea typeface="Calibri"/>
                <a:cs typeface="Calibri"/>
                <a:sym typeface="Calibri"/>
              </a:rPr>
              <a:t>Se debe usar la tipografía Helvética, estar en negrilla, de color blanco, y a un tamaño más grande del subtítulo.</a:t>
            </a:r>
            <a:endParaRPr/>
          </a:p>
          <a:p>
            <a:pPr marL="457200" marR="0" lvl="0" indent="-457200" algn="just" rtl="0">
              <a:spcBef>
                <a:spcPts val="0"/>
              </a:spcBef>
              <a:spcAft>
                <a:spcPts val="0"/>
              </a:spcAft>
              <a:buClr>
                <a:schemeClr val="dk1"/>
              </a:buClr>
              <a:buSzPts val="1800"/>
              <a:buFont typeface="Calibri"/>
              <a:buAutoNum type="alphaLcParenR"/>
            </a:pPr>
            <a:r>
              <a:rPr lang="es-ES" sz="1800" b="1">
                <a:solidFill>
                  <a:schemeClr val="dk1"/>
                </a:solidFill>
                <a:latin typeface="Calibri"/>
                <a:ea typeface="Calibri"/>
                <a:cs typeface="Calibri"/>
                <a:sym typeface="Calibri"/>
              </a:rPr>
              <a:t>Subtítulo o descripción del tema: </a:t>
            </a:r>
            <a:r>
              <a:rPr lang="es-ES" sz="1800">
                <a:solidFill>
                  <a:schemeClr val="dk1"/>
                </a:solidFill>
                <a:latin typeface="Calibri"/>
                <a:ea typeface="Calibri"/>
                <a:cs typeface="Calibri"/>
                <a:sym typeface="Calibri"/>
              </a:rPr>
              <a:t>Se debe usar la tipografía Helvética, el tamaño deberá ser menor al titulo, en color azul y con el espacio entre caracteres, “Estrecho”.</a:t>
            </a:r>
            <a:endParaRPr sz="1800">
              <a:solidFill>
                <a:schemeClr val="dk1"/>
              </a:solidFill>
              <a:latin typeface="Calibri"/>
              <a:ea typeface="Calibri"/>
              <a:cs typeface="Calibri"/>
              <a:sym typeface="Calibri"/>
            </a:endParaRPr>
          </a:p>
        </p:txBody>
      </p:sp>
      <p:sp>
        <p:nvSpPr>
          <p:cNvPr id="221" name="Google Shape;221;p16"/>
          <p:cNvSpPr txBox="1"/>
          <p:nvPr/>
        </p:nvSpPr>
        <p:spPr>
          <a:xfrm>
            <a:off x="1329159" y="-805286"/>
            <a:ext cx="5389141" cy="64633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Nota: </a:t>
            </a:r>
            <a:r>
              <a:rPr lang="es-ES" sz="1800">
                <a:solidFill>
                  <a:schemeClr val="dk1"/>
                </a:solidFill>
                <a:latin typeface="Calibri"/>
                <a:ea typeface="Calibri"/>
                <a:cs typeface="Calibri"/>
                <a:sym typeface="Calibri"/>
              </a:rPr>
              <a:t>La franja lila, se mueve y es editable, para que se pueda ajustar a necesidad de los textos.</a:t>
            </a:r>
            <a:endParaRPr sz="1800">
              <a:solidFill>
                <a:schemeClr val="dk1"/>
              </a:solidFill>
              <a:latin typeface="Calibri"/>
              <a:ea typeface="Calibri"/>
              <a:cs typeface="Calibri"/>
              <a:sym typeface="Calibri"/>
            </a:endParaRPr>
          </a:p>
        </p:txBody>
      </p:sp>
      <p:sp>
        <p:nvSpPr>
          <p:cNvPr id="2" name="CuadroTexto 1">
            <a:extLst>
              <a:ext uri="{FF2B5EF4-FFF2-40B4-BE49-F238E27FC236}">
                <a16:creationId xmlns:a16="http://schemas.microsoft.com/office/drawing/2014/main" id="{EB7AA1A6-A1B1-5589-72B4-8C93303E03A5}"/>
              </a:ext>
            </a:extLst>
          </p:cNvPr>
          <p:cNvSpPr txBox="1"/>
          <p:nvPr/>
        </p:nvSpPr>
        <p:spPr>
          <a:xfrm>
            <a:off x="295685" y="1133856"/>
            <a:ext cx="11536651" cy="1384995"/>
          </a:xfrm>
          <a:prstGeom prst="rect">
            <a:avLst/>
          </a:prstGeom>
          <a:noFill/>
        </p:spPr>
        <p:txBody>
          <a:bodyPr wrap="square" rtlCol="0">
            <a:spAutoFit/>
          </a:bodyPr>
          <a:lstStyle/>
          <a:p>
            <a:pPr algn="just"/>
            <a:r>
              <a:rPr lang="es-ES" i="1" dirty="0"/>
              <a:t>El presupuesto asignado para esta Casa de Salud fue por un valor de $1.147.014,33 y se estableció de la siguiente manera: Gasto de Personal es de $727,368.82, Bienes de Servicios de Consumo $414,788.13, Otros Egresos Corrientes $1,055.38 y Egresos de Capital $3802,00. </a:t>
            </a:r>
          </a:p>
          <a:p>
            <a:endParaRPr lang="es-ES" i="1" dirty="0"/>
          </a:p>
          <a:p>
            <a:pPr algn="just"/>
            <a:r>
              <a:rPr lang="es-ES" i="1" dirty="0"/>
              <a:t>Cabe señalar que se realizaron las gestiones pertinentes para que el presupuesto asignado sea utilizado de manera adecuada a los lineamientos establecidos por Nivel Central. La ejecución programática y presupuestaria se detalla cómo se desarrolló de forma ordenada y coherente donde se definan las acciones que efectúan las dependencias y entidades.</a:t>
            </a:r>
          </a:p>
        </p:txBody>
      </p:sp>
      <p:graphicFrame>
        <p:nvGraphicFramePr>
          <p:cNvPr id="3" name="Tabla 2">
            <a:extLst>
              <a:ext uri="{FF2B5EF4-FFF2-40B4-BE49-F238E27FC236}">
                <a16:creationId xmlns:a16="http://schemas.microsoft.com/office/drawing/2014/main" id="{C50456D3-1E42-4DD9-C70C-B5F96A318598}"/>
              </a:ext>
            </a:extLst>
          </p:cNvPr>
          <p:cNvGraphicFramePr>
            <a:graphicFrameLocks noGrp="1"/>
          </p:cNvGraphicFramePr>
          <p:nvPr>
            <p:extLst>
              <p:ext uri="{D42A27DB-BD31-4B8C-83A1-F6EECF244321}">
                <p14:modId xmlns:p14="http://schemas.microsoft.com/office/powerpoint/2010/main" val="1456367464"/>
              </p:ext>
            </p:extLst>
          </p:nvPr>
        </p:nvGraphicFramePr>
        <p:xfrm>
          <a:off x="844411" y="2954155"/>
          <a:ext cx="10503178" cy="1384995"/>
        </p:xfrm>
        <a:graphic>
          <a:graphicData uri="http://schemas.openxmlformats.org/drawingml/2006/table">
            <a:tbl>
              <a:tblPr firstRow="1" firstCol="1" bandRow="1">
                <a:tableStyleId>{5C22544A-7EE6-4342-B048-85BDC9FD1C3A}</a:tableStyleId>
              </a:tblPr>
              <a:tblGrid>
                <a:gridCol w="1869780">
                  <a:extLst>
                    <a:ext uri="{9D8B030D-6E8A-4147-A177-3AD203B41FA5}">
                      <a16:colId xmlns:a16="http://schemas.microsoft.com/office/drawing/2014/main" val="1468652324"/>
                    </a:ext>
                  </a:extLst>
                </a:gridCol>
                <a:gridCol w="1701500">
                  <a:extLst>
                    <a:ext uri="{9D8B030D-6E8A-4147-A177-3AD203B41FA5}">
                      <a16:colId xmlns:a16="http://schemas.microsoft.com/office/drawing/2014/main" val="3878047735"/>
                    </a:ext>
                  </a:extLst>
                </a:gridCol>
                <a:gridCol w="1701500">
                  <a:extLst>
                    <a:ext uri="{9D8B030D-6E8A-4147-A177-3AD203B41FA5}">
                      <a16:colId xmlns:a16="http://schemas.microsoft.com/office/drawing/2014/main" val="2293896885"/>
                    </a:ext>
                  </a:extLst>
                </a:gridCol>
                <a:gridCol w="1657871">
                  <a:extLst>
                    <a:ext uri="{9D8B030D-6E8A-4147-A177-3AD203B41FA5}">
                      <a16:colId xmlns:a16="http://schemas.microsoft.com/office/drawing/2014/main" val="99616355"/>
                    </a:ext>
                  </a:extLst>
                </a:gridCol>
                <a:gridCol w="1460922">
                  <a:extLst>
                    <a:ext uri="{9D8B030D-6E8A-4147-A177-3AD203B41FA5}">
                      <a16:colId xmlns:a16="http://schemas.microsoft.com/office/drawing/2014/main" val="1069643953"/>
                    </a:ext>
                  </a:extLst>
                </a:gridCol>
                <a:gridCol w="2111605">
                  <a:extLst>
                    <a:ext uri="{9D8B030D-6E8A-4147-A177-3AD203B41FA5}">
                      <a16:colId xmlns:a16="http://schemas.microsoft.com/office/drawing/2014/main" val="1079328485"/>
                    </a:ext>
                  </a:extLst>
                </a:gridCol>
              </a:tblGrid>
              <a:tr h="1114341">
                <a:tc>
                  <a:txBody>
                    <a:bodyPr/>
                    <a:lstStyle/>
                    <a:p>
                      <a:pPr algn="ctr">
                        <a:buNone/>
                      </a:pPr>
                      <a:r>
                        <a:rPr lang="es-EC" sz="1400" dirty="0">
                          <a:effectLst/>
                        </a:rPr>
                        <a:t>TOTAL PRESUPUESTO INSTITUCIONAL CODIFICADO</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a:effectLst/>
                        </a:rPr>
                        <a:t>GASTO CORRIENTE PLANIFICADO</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a:effectLst/>
                        </a:rPr>
                        <a:t>GASTO CORRIENTE EJECUTADO</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a:effectLst/>
                        </a:rPr>
                        <a:t>GASTO DE INVERSIÓN PLANIFICADO</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a:effectLst/>
                        </a:rPr>
                        <a:t>GASTO DE INVERSIÓN EJECUTADO</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a:effectLst/>
                        </a:rPr>
                        <a:t>PORCENTAJE DE EJECUCIÓN PRESUPUESTARIA</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4063723948"/>
                  </a:ext>
                </a:extLst>
              </a:tr>
              <a:tr h="270654">
                <a:tc>
                  <a:txBody>
                    <a:bodyPr/>
                    <a:lstStyle/>
                    <a:p>
                      <a:pPr algn="ctr">
                        <a:buNone/>
                      </a:pPr>
                      <a:r>
                        <a:rPr lang="es-EC" sz="1400">
                          <a:effectLst/>
                        </a:rPr>
                        <a:t>$1.147.014,33</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a:effectLst/>
                        </a:rPr>
                        <a:t>$1.143.212,33</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a:effectLst/>
                        </a:rPr>
                        <a:t>$1.101.333,03</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a:effectLst/>
                        </a:rPr>
                        <a:t>$3.802</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a:effectLst/>
                        </a:rPr>
                        <a:t>$449,60</a:t>
                      </a:r>
                      <a:endParaRPr lang="es-EC" sz="20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dirty="0">
                          <a:effectLst/>
                        </a:rPr>
                        <a:t>96,06%</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9342029"/>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Gráfico 1">
            <a:extLst>
              <a:ext uri="{FF2B5EF4-FFF2-40B4-BE49-F238E27FC236}">
                <a16:creationId xmlns:a16="http://schemas.microsoft.com/office/drawing/2014/main" id="{66F3E546-4D71-F1D5-ECF4-3E48D06A3E77}"/>
              </a:ext>
            </a:extLst>
          </p:cNvPr>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24075" y="1228725"/>
            <a:ext cx="8629650" cy="4305300"/>
          </a:xfrm>
          <a:prstGeom prst="rect">
            <a:avLst/>
          </a:prstGeom>
          <a:noFill/>
          <a:ln w="9525">
            <a:noFill/>
            <a:miter lim="800000"/>
            <a:headEnd/>
            <a:tailEnd/>
          </a:ln>
          <a:effectLst/>
          <a:extLst>
            <a:ext uri="{909E8E84-426E-40DD-AFC4-6F175D3DCCD1}">
              <a14:hiddenFill xmlns:a14="http://schemas.microsoft.com/office/drawing/2010/main">
                <a:solidFill>
                  <a:srgbClr val="FFFFFF"/>
                </a:solidFill>
              </a14:hiddenFill>
            </a:ext>
          </a:extLst>
        </p:spPr>
      </p:pic>
      <p:sp>
        <p:nvSpPr>
          <p:cNvPr id="5" name="Google Shape;216;p16">
            <a:extLst>
              <a:ext uri="{FF2B5EF4-FFF2-40B4-BE49-F238E27FC236}">
                <a16:creationId xmlns:a16="http://schemas.microsoft.com/office/drawing/2014/main" id="{21F4789E-318D-5CC3-2788-DC1CB8118737}"/>
              </a:ext>
            </a:extLst>
          </p:cNvPr>
          <p:cNvSpPr/>
          <p:nvPr/>
        </p:nvSpPr>
        <p:spPr>
          <a:xfrm>
            <a:off x="0" y="263470"/>
            <a:ext cx="5749132" cy="583338"/>
          </a:xfrm>
          <a:prstGeom prst="rect">
            <a:avLst/>
          </a:prstGeom>
          <a:solidFill>
            <a:srgbClr val="24429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6" name="Google Shape;217;p16">
            <a:extLst>
              <a:ext uri="{FF2B5EF4-FFF2-40B4-BE49-F238E27FC236}">
                <a16:creationId xmlns:a16="http://schemas.microsoft.com/office/drawing/2014/main" id="{65843F8B-25E4-1F3D-1D4E-5E1CD303F8F4}"/>
              </a:ext>
            </a:extLst>
          </p:cNvPr>
          <p:cNvSpPr txBox="1"/>
          <p:nvPr/>
        </p:nvSpPr>
        <p:spPr>
          <a:xfrm>
            <a:off x="83726" y="328614"/>
            <a:ext cx="6223094"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400" b="1" dirty="0">
                <a:solidFill>
                  <a:schemeClr val="lt1"/>
                </a:solidFill>
                <a:latin typeface="Helvetica Neue"/>
                <a:ea typeface="Helvetica Neue"/>
                <a:cs typeface="Helvetica Neue"/>
                <a:sym typeface="Helvetica Neue"/>
              </a:rPr>
              <a:t>Ejecución programática y presupuestaria </a:t>
            </a:r>
            <a:endParaRPr dirty="0"/>
          </a:p>
        </p:txBody>
      </p:sp>
    </p:spTree>
    <p:extLst>
      <p:ext uri="{BB962C8B-B14F-4D97-AF65-F5344CB8AC3E}">
        <p14:creationId xmlns:p14="http://schemas.microsoft.com/office/powerpoint/2010/main" val="40523952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pic>
        <p:nvPicPr>
          <p:cNvPr id="226" name="Google Shape;226;p17"/>
          <p:cNvPicPr preferRelativeResize="0"/>
          <p:nvPr/>
        </p:nvPicPr>
        <p:blipFill rotWithShape="1">
          <a:blip r:embed="rId3">
            <a:alphaModFix/>
          </a:blip>
          <a:srcRect/>
          <a:stretch/>
        </p:blipFill>
        <p:spPr>
          <a:xfrm>
            <a:off x="-1" y="-38192"/>
            <a:ext cx="6896191" cy="6896191"/>
          </a:xfrm>
          <a:prstGeom prst="rect">
            <a:avLst/>
          </a:prstGeom>
          <a:noFill/>
          <a:ln>
            <a:noFill/>
          </a:ln>
        </p:spPr>
      </p:pic>
      <p:pic>
        <p:nvPicPr>
          <p:cNvPr id="227" name="Google Shape;227;p17"/>
          <p:cNvPicPr preferRelativeResize="0"/>
          <p:nvPr/>
        </p:nvPicPr>
        <p:blipFill rotWithShape="1">
          <a:blip r:embed="rId4">
            <a:alphaModFix/>
          </a:blip>
          <a:srcRect/>
          <a:stretch/>
        </p:blipFill>
        <p:spPr>
          <a:xfrm>
            <a:off x="-69429" y="-18882"/>
            <a:ext cx="12261429" cy="6896191"/>
          </a:xfrm>
          <a:prstGeom prst="rect">
            <a:avLst/>
          </a:prstGeom>
          <a:noFill/>
          <a:ln>
            <a:noFill/>
          </a:ln>
        </p:spPr>
      </p:pic>
      <p:sp>
        <p:nvSpPr>
          <p:cNvPr id="228" name="Google Shape;228;p17"/>
          <p:cNvSpPr/>
          <p:nvPr/>
        </p:nvSpPr>
        <p:spPr>
          <a:xfrm>
            <a:off x="6779461" y="1998053"/>
            <a:ext cx="4980739" cy="2862322"/>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ES" sz="3600" b="1">
                <a:solidFill>
                  <a:schemeClr val="lt1"/>
                </a:solidFill>
                <a:latin typeface="Helvetica Neue"/>
                <a:ea typeface="Helvetica Neue"/>
                <a:cs typeface="Helvetica Neue"/>
                <a:sym typeface="Helvetica Neue"/>
              </a:rPr>
              <a:t>PROCESOS DE CONTRATACIÓN Y COMPRAS PÚBLICAS DE BIENES Y SERVICIOS</a:t>
            </a:r>
            <a:endParaRPr/>
          </a:p>
        </p:txBody>
      </p:sp>
      <p:sp>
        <p:nvSpPr>
          <p:cNvPr id="229" name="Google Shape;229;p17"/>
          <p:cNvSpPr txBox="1"/>
          <p:nvPr/>
        </p:nvSpPr>
        <p:spPr>
          <a:xfrm>
            <a:off x="229220" y="-3161506"/>
            <a:ext cx="5904880" cy="258532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ESPACIO FOTOGRFÍA</a:t>
            </a:r>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La fotografía se debe poner en la plantilla, ubicarla en el espacio designado, como está en el ejemplo de la diapositiva. </a:t>
            </a:r>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Para lograr esto, se debe:</a:t>
            </a:r>
            <a:endParaRPr/>
          </a:p>
          <a:p>
            <a:pPr marL="1021019" marR="0" lvl="1" indent="-457200" algn="just" rtl="0">
              <a:spcBef>
                <a:spcPts val="0"/>
              </a:spcBef>
              <a:spcAft>
                <a:spcPts val="0"/>
              </a:spcAft>
              <a:buClr>
                <a:schemeClr val="dk1"/>
              </a:buClr>
              <a:buSzPts val="1800"/>
              <a:buFont typeface="Calibri"/>
              <a:buAutoNum type="arabicPeriod"/>
            </a:pPr>
            <a:r>
              <a:rPr lang="es-ES" sz="1800" b="0" i="0" u="none" strike="noStrike" cap="none">
                <a:solidFill>
                  <a:schemeClr val="dk1"/>
                </a:solidFill>
                <a:latin typeface="Calibri"/>
                <a:ea typeface="Calibri"/>
                <a:cs typeface="Calibri"/>
                <a:sym typeface="Calibri"/>
              </a:rPr>
              <a:t>Dar clic derecho en la fotografía y seleccionar “Enviar al fondo”.</a:t>
            </a:r>
            <a:endParaRPr/>
          </a:p>
          <a:p>
            <a:pPr marL="1021019" marR="0" lvl="1" indent="-457200" algn="just" rtl="0">
              <a:spcBef>
                <a:spcPts val="0"/>
              </a:spcBef>
              <a:spcAft>
                <a:spcPts val="0"/>
              </a:spcAft>
              <a:buClr>
                <a:schemeClr val="dk1"/>
              </a:buClr>
              <a:buSzPts val="1800"/>
              <a:buFont typeface="Calibri"/>
              <a:buAutoNum type="arabicPeriod"/>
            </a:pPr>
            <a:r>
              <a:rPr lang="es-ES" sz="1800" b="0" i="0" u="none" strike="noStrike" cap="none">
                <a:solidFill>
                  <a:schemeClr val="dk1"/>
                </a:solidFill>
                <a:latin typeface="Calibri"/>
                <a:ea typeface="Calibri"/>
                <a:cs typeface="Calibri"/>
                <a:sym typeface="Calibri"/>
              </a:rPr>
              <a:t>Dar clic derecho en la fotografía y seleccionar “Recortar”, y realizar el recorte a necesidad, hasta que quede a proporción del ejemplo.</a:t>
            </a:r>
            <a:endParaRPr/>
          </a:p>
        </p:txBody>
      </p:sp>
      <p:cxnSp>
        <p:nvCxnSpPr>
          <p:cNvPr id="230" name="Google Shape;230;p17"/>
          <p:cNvCxnSpPr/>
          <p:nvPr/>
        </p:nvCxnSpPr>
        <p:spPr>
          <a:xfrm rot="-5400000" flipH="1">
            <a:off x="-129879" y="-1199371"/>
            <a:ext cx="1450500" cy="732300"/>
          </a:xfrm>
          <a:prstGeom prst="bentConnector3">
            <a:avLst>
              <a:gd name="adj1" fmla="val 49995"/>
            </a:avLst>
          </a:prstGeom>
          <a:noFill/>
          <a:ln w="9525" cap="flat" cmpd="sng">
            <a:solidFill>
              <a:schemeClr val="accent1"/>
            </a:solidFill>
            <a:prstDash val="solid"/>
            <a:miter lim="800000"/>
            <a:headEnd type="none" w="sm" len="sm"/>
            <a:tailEnd type="triangle" w="med" len="med"/>
          </a:ln>
        </p:spPr>
      </p:cxnSp>
      <p:sp>
        <p:nvSpPr>
          <p:cNvPr id="231" name="Google Shape;231;p17"/>
          <p:cNvSpPr txBox="1"/>
          <p:nvPr/>
        </p:nvSpPr>
        <p:spPr>
          <a:xfrm>
            <a:off x="7648985" y="-2161604"/>
            <a:ext cx="4111215" cy="147732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separador de temas</a:t>
            </a:r>
            <a:endParaRPr sz="1800">
              <a:solidFill>
                <a:schemeClr val="dk1"/>
              </a:solidFill>
              <a:latin typeface="Calibri"/>
              <a:ea typeface="Calibri"/>
              <a:cs typeface="Calibri"/>
              <a:sym typeface="Calibri"/>
            </a:endParaRPr>
          </a:p>
          <a:p>
            <a:pPr marL="457200" marR="0" lvl="0" indent="-457200" algn="just" rtl="0">
              <a:spcBef>
                <a:spcPts val="0"/>
              </a:spcBef>
              <a:spcAft>
                <a:spcPts val="0"/>
              </a:spcAft>
              <a:buClr>
                <a:schemeClr val="dk1"/>
              </a:buClr>
              <a:buSzPts val="1800"/>
              <a:buFont typeface="Calibri"/>
              <a:buAutoNum type="alphaLcParenR"/>
            </a:pPr>
            <a:r>
              <a:rPr lang="es-ES" sz="1800">
                <a:solidFill>
                  <a:schemeClr val="dk1"/>
                </a:solidFill>
                <a:latin typeface="Calibri"/>
                <a:ea typeface="Calibri"/>
                <a:cs typeface="Calibri"/>
                <a:sym typeface="Calibri"/>
              </a:rPr>
              <a:t>Títulos y subtítulos: Se debe usar la tipografía Helvética, estar en negrilla, color blanco, con sombra y con el espacio entre caracteres, “Estrecho”.</a:t>
            </a:r>
            <a:endParaRPr/>
          </a:p>
        </p:txBody>
      </p:sp>
      <p:cxnSp>
        <p:nvCxnSpPr>
          <p:cNvPr id="232" name="Google Shape;232;p17"/>
          <p:cNvCxnSpPr/>
          <p:nvPr/>
        </p:nvCxnSpPr>
        <p:spPr>
          <a:xfrm rot="-5400000" flipH="1">
            <a:off x="7370535" y="-10603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cxnSp>
        <p:nvCxnSpPr>
          <p:cNvPr id="237" name="Google Shape;237;p18"/>
          <p:cNvCxnSpPr/>
          <p:nvPr/>
        </p:nvCxnSpPr>
        <p:spPr>
          <a:xfrm rot="-5400000" flipH="1">
            <a:off x="195035" y="-10603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sp>
        <p:nvSpPr>
          <p:cNvPr id="238" name="Google Shape;238;p18"/>
          <p:cNvSpPr txBox="1"/>
          <p:nvPr/>
        </p:nvSpPr>
        <p:spPr>
          <a:xfrm>
            <a:off x="495206" y="-2597201"/>
            <a:ext cx="7278957" cy="17543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contenido de la presentación</a:t>
            </a:r>
            <a:endParaRPr sz="1800">
              <a:solidFill>
                <a:schemeClr val="dk1"/>
              </a:solidFill>
              <a:latin typeface="Calibri"/>
              <a:ea typeface="Calibri"/>
              <a:cs typeface="Calibri"/>
              <a:sym typeface="Calibri"/>
            </a:endParaRPr>
          </a:p>
          <a:p>
            <a:pPr marL="457200" marR="0" lvl="0" indent="-457200" algn="just" rtl="0">
              <a:spcBef>
                <a:spcPts val="0"/>
              </a:spcBef>
              <a:spcAft>
                <a:spcPts val="0"/>
              </a:spcAft>
              <a:buClr>
                <a:schemeClr val="dk1"/>
              </a:buClr>
              <a:buSzPts val="1800"/>
              <a:buFont typeface="Calibri"/>
              <a:buAutoNum type="alphaLcParenR"/>
            </a:pPr>
            <a:r>
              <a:rPr lang="es-ES" sz="1800" b="1">
                <a:solidFill>
                  <a:schemeClr val="dk1"/>
                </a:solidFill>
                <a:latin typeface="Calibri"/>
                <a:ea typeface="Calibri"/>
                <a:cs typeface="Calibri"/>
                <a:sym typeface="Calibri"/>
              </a:rPr>
              <a:t>Títulos: </a:t>
            </a:r>
            <a:r>
              <a:rPr lang="es-ES" sz="1800">
                <a:solidFill>
                  <a:schemeClr val="dk1"/>
                </a:solidFill>
                <a:latin typeface="Calibri"/>
                <a:ea typeface="Calibri"/>
                <a:cs typeface="Calibri"/>
                <a:sym typeface="Calibri"/>
              </a:rPr>
              <a:t>Se debe usar la tipografía Helvética, estar en negrilla, de color blanco, y a un tamaño más grande del subtítulo.</a:t>
            </a:r>
            <a:endParaRPr/>
          </a:p>
          <a:p>
            <a:pPr marL="457200" marR="0" lvl="0" indent="-457200" algn="just" rtl="0">
              <a:spcBef>
                <a:spcPts val="0"/>
              </a:spcBef>
              <a:spcAft>
                <a:spcPts val="0"/>
              </a:spcAft>
              <a:buClr>
                <a:schemeClr val="dk1"/>
              </a:buClr>
              <a:buSzPts val="1800"/>
              <a:buFont typeface="Calibri"/>
              <a:buAutoNum type="alphaLcParenR"/>
            </a:pPr>
            <a:r>
              <a:rPr lang="es-ES" sz="1800" b="1">
                <a:solidFill>
                  <a:schemeClr val="dk1"/>
                </a:solidFill>
                <a:latin typeface="Calibri"/>
                <a:ea typeface="Calibri"/>
                <a:cs typeface="Calibri"/>
                <a:sym typeface="Calibri"/>
              </a:rPr>
              <a:t>Subtítulo o descripción del tema: </a:t>
            </a:r>
            <a:r>
              <a:rPr lang="es-ES" sz="1800">
                <a:solidFill>
                  <a:schemeClr val="dk1"/>
                </a:solidFill>
                <a:latin typeface="Calibri"/>
                <a:ea typeface="Calibri"/>
                <a:cs typeface="Calibri"/>
                <a:sym typeface="Calibri"/>
              </a:rPr>
              <a:t>Se debe usar la tipografía Helvética, el tamaño deberá ser menor al titulo, en color azul y con el espacio entre caracteres, “Estrecho”.</a:t>
            </a:r>
            <a:endParaRPr sz="1800">
              <a:solidFill>
                <a:schemeClr val="dk1"/>
              </a:solidFill>
              <a:latin typeface="Calibri"/>
              <a:ea typeface="Calibri"/>
              <a:cs typeface="Calibri"/>
              <a:sym typeface="Calibri"/>
            </a:endParaRPr>
          </a:p>
        </p:txBody>
      </p:sp>
      <p:sp>
        <p:nvSpPr>
          <p:cNvPr id="239" name="Google Shape;239;p18"/>
          <p:cNvSpPr txBox="1"/>
          <p:nvPr/>
        </p:nvSpPr>
        <p:spPr>
          <a:xfrm>
            <a:off x="1329159" y="-805286"/>
            <a:ext cx="5389141" cy="64633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Nota: </a:t>
            </a:r>
            <a:r>
              <a:rPr lang="es-ES" sz="1800">
                <a:solidFill>
                  <a:schemeClr val="dk1"/>
                </a:solidFill>
                <a:latin typeface="Calibri"/>
                <a:ea typeface="Calibri"/>
                <a:cs typeface="Calibri"/>
                <a:sym typeface="Calibri"/>
              </a:rPr>
              <a:t>La franja lila, se mueve y es editable, para que se pueda ajustar a necesidad de los textos.</a:t>
            </a:r>
            <a:endParaRPr sz="1800">
              <a:solidFill>
                <a:schemeClr val="dk1"/>
              </a:solidFill>
              <a:latin typeface="Calibri"/>
              <a:ea typeface="Calibri"/>
              <a:cs typeface="Calibri"/>
              <a:sym typeface="Calibri"/>
            </a:endParaRPr>
          </a:p>
        </p:txBody>
      </p:sp>
      <p:sp>
        <p:nvSpPr>
          <p:cNvPr id="240" name="Google Shape;240;p18"/>
          <p:cNvSpPr txBox="1"/>
          <p:nvPr/>
        </p:nvSpPr>
        <p:spPr>
          <a:xfrm>
            <a:off x="495206" y="491049"/>
            <a:ext cx="9544144" cy="95406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b="1" dirty="0">
                <a:solidFill>
                  <a:srgbClr val="1524A1"/>
                </a:solidFill>
                <a:latin typeface="Helvetica Neue"/>
                <a:ea typeface="Helvetica Neue"/>
                <a:cs typeface="Helvetica Neue"/>
                <a:sym typeface="Helvetica Neue"/>
              </a:rPr>
              <a:t>Procesos de contratación y compras públicas de bienes y</a:t>
            </a:r>
          </a:p>
          <a:p>
            <a:pPr marL="0" marR="0" lvl="0" indent="0" algn="l" rtl="0">
              <a:spcBef>
                <a:spcPts val="0"/>
              </a:spcBef>
              <a:spcAft>
                <a:spcPts val="0"/>
              </a:spcAft>
              <a:buNone/>
            </a:pPr>
            <a:r>
              <a:rPr lang="es-ES" sz="2800" b="1" dirty="0">
                <a:solidFill>
                  <a:srgbClr val="1524A1"/>
                </a:solidFill>
                <a:latin typeface="Helvetica Neue"/>
                <a:ea typeface="Helvetica Neue"/>
                <a:cs typeface="Helvetica Neue"/>
                <a:sym typeface="Helvetica Neue"/>
              </a:rPr>
              <a:t>servicios </a:t>
            </a:r>
            <a:endParaRPr dirty="0"/>
          </a:p>
        </p:txBody>
      </p:sp>
      <p:sp>
        <p:nvSpPr>
          <p:cNvPr id="2" name="CuadroTexto 1">
            <a:extLst>
              <a:ext uri="{FF2B5EF4-FFF2-40B4-BE49-F238E27FC236}">
                <a16:creationId xmlns:a16="http://schemas.microsoft.com/office/drawing/2014/main" id="{75F449C3-E632-509F-629A-DA4D4C2BFF5B}"/>
              </a:ext>
            </a:extLst>
          </p:cNvPr>
          <p:cNvSpPr txBox="1"/>
          <p:nvPr/>
        </p:nvSpPr>
        <p:spPr>
          <a:xfrm>
            <a:off x="740735" y="1445116"/>
            <a:ext cx="10717840" cy="738664"/>
          </a:xfrm>
          <a:prstGeom prst="rect">
            <a:avLst/>
          </a:prstGeom>
          <a:noFill/>
        </p:spPr>
        <p:txBody>
          <a:bodyPr wrap="square" rtlCol="0">
            <a:spAutoFit/>
          </a:bodyPr>
          <a:lstStyle/>
          <a:p>
            <a:pPr algn="just"/>
            <a:r>
              <a:rPr lang="es-ES" i="1" dirty="0"/>
              <a:t>El Centro de Especialidades Balzar realizó las compras de acuerdo a las necesidades existentes en cada servicio de esta Unidad de Salud. Las cuales se detallan a continuación: 25 Ínfimas Cuantías $83.688,44, 6 Subasta Inversa Electrónica $258.513,08, 95 Catálogo Electrónico $68.431,26 y 1 Régimen Especial $6250,40</a:t>
            </a:r>
            <a:endParaRPr lang="es-EC" i="1" dirty="0"/>
          </a:p>
        </p:txBody>
      </p:sp>
      <p:graphicFrame>
        <p:nvGraphicFramePr>
          <p:cNvPr id="3" name="Tabla 2">
            <a:extLst>
              <a:ext uri="{FF2B5EF4-FFF2-40B4-BE49-F238E27FC236}">
                <a16:creationId xmlns:a16="http://schemas.microsoft.com/office/drawing/2014/main" id="{6CC9E13E-BF7D-2C4D-CD36-BBA0BFABD146}"/>
              </a:ext>
            </a:extLst>
          </p:cNvPr>
          <p:cNvGraphicFramePr>
            <a:graphicFrameLocks noGrp="1"/>
          </p:cNvGraphicFramePr>
          <p:nvPr>
            <p:extLst>
              <p:ext uri="{D42A27DB-BD31-4B8C-83A1-F6EECF244321}">
                <p14:modId xmlns:p14="http://schemas.microsoft.com/office/powerpoint/2010/main" val="2613070233"/>
              </p:ext>
            </p:extLst>
          </p:nvPr>
        </p:nvGraphicFramePr>
        <p:xfrm>
          <a:off x="1510132" y="2488581"/>
          <a:ext cx="9853192" cy="2742387"/>
        </p:xfrm>
        <a:graphic>
          <a:graphicData uri="http://schemas.openxmlformats.org/drawingml/2006/table">
            <a:tbl>
              <a:tblPr firstRow="1" firstCol="1" bandRow="1">
                <a:tableStyleId>{5C22544A-7EE6-4342-B048-85BDC9FD1C3A}</a:tableStyleId>
              </a:tblPr>
              <a:tblGrid>
                <a:gridCol w="3183490">
                  <a:extLst>
                    <a:ext uri="{9D8B030D-6E8A-4147-A177-3AD203B41FA5}">
                      <a16:colId xmlns:a16="http://schemas.microsoft.com/office/drawing/2014/main" val="429366311"/>
                    </a:ext>
                  </a:extLst>
                </a:gridCol>
                <a:gridCol w="1865880">
                  <a:extLst>
                    <a:ext uri="{9D8B030D-6E8A-4147-A177-3AD203B41FA5}">
                      <a16:colId xmlns:a16="http://schemas.microsoft.com/office/drawing/2014/main" val="1748797049"/>
                    </a:ext>
                  </a:extLst>
                </a:gridCol>
                <a:gridCol w="1706705">
                  <a:extLst>
                    <a:ext uri="{9D8B030D-6E8A-4147-A177-3AD203B41FA5}">
                      <a16:colId xmlns:a16="http://schemas.microsoft.com/office/drawing/2014/main" val="3466934232"/>
                    </a:ext>
                  </a:extLst>
                </a:gridCol>
                <a:gridCol w="1459100">
                  <a:extLst>
                    <a:ext uri="{9D8B030D-6E8A-4147-A177-3AD203B41FA5}">
                      <a16:colId xmlns:a16="http://schemas.microsoft.com/office/drawing/2014/main" val="60387842"/>
                    </a:ext>
                  </a:extLst>
                </a:gridCol>
                <a:gridCol w="1638017">
                  <a:extLst>
                    <a:ext uri="{9D8B030D-6E8A-4147-A177-3AD203B41FA5}">
                      <a16:colId xmlns:a16="http://schemas.microsoft.com/office/drawing/2014/main" val="648411386"/>
                    </a:ext>
                  </a:extLst>
                </a:gridCol>
              </a:tblGrid>
              <a:tr h="237255">
                <a:tc rowSpan="2">
                  <a:txBody>
                    <a:bodyPr/>
                    <a:lstStyle/>
                    <a:p>
                      <a:pPr algn="ctr">
                        <a:buNone/>
                      </a:pPr>
                      <a:r>
                        <a:rPr lang="es-EC" sz="1200" dirty="0">
                          <a:effectLst/>
                        </a:rPr>
                        <a:t>TIPO DE CONTRATACIÓN</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gridSpan="4">
                  <a:txBody>
                    <a:bodyPr/>
                    <a:lstStyle/>
                    <a:p>
                      <a:pPr algn="ctr">
                        <a:buNone/>
                      </a:pPr>
                      <a:r>
                        <a:rPr lang="es-EC" sz="1400" dirty="0">
                          <a:effectLst/>
                        </a:rPr>
                        <a:t>ESTADO ACTUAL </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hMerge="1">
                  <a:txBody>
                    <a:bodyPr/>
                    <a:lstStyle/>
                    <a:p>
                      <a:endParaRPr lang="es-EC"/>
                    </a:p>
                  </a:txBody>
                  <a:tcPr/>
                </a:tc>
                <a:tc hMerge="1">
                  <a:txBody>
                    <a:bodyPr/>
                    <a:lstStyle/>
                    <a:p>
                      <a:endParaRPr lang="es-EC"/>
                    </a:p>
                  </a:txBody>
                  <a:tcPr/>
                </a:tc>
                <a:tc hMerge="1">
                  <a:txBody>
                    <a:bodyPr/>
                    <a:lstStyle/>
                    <a:p>
                      <a:endParaRPr lang="es-EC"/>
                    </a:p>
                  </a:txBody>
                  <a:tcPr/>
                </a:tc>
                <a:extLst>
                  <a:ext uri="{0D108BD9-81ED-4DB2-BD59-A6C34878D82A}">
                    <a16:rowId xmlns:a16="http://schemas.microsoft.com/office/drawing/2014/main" val="2458745553"/>
                  </a:ext>
                </a:extLst>
              </a:tr>
              <a:tr h="394792">
                <a:tc vMerge="1">
                  <a:txBody>
                    <a:bodyPr/>
                    <a:lstStyle/>
                    <a:p>
                      <a:endParaRPr lang="es-EC"/>
                    </a:p>
                  </a:txBody>
                  <a:tcPr/>
                </a:tc>
                <a:tc>
                  <a:txBody>
                    <a:bodyPr/>
                    <a:lstStyle/>
                    <a:p>
                      <a:pPr algn="ctr">
                        <a:buNone/>
                      </a:pPr>
                      <a:r>
                        <a:rPr lang="es-EC" sz="1400" dirty="0">
                          <a:effectLst/>
                        </a:rPr>
                        <a:t>Número Total Adjudicados</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dirty="0">
                          <a:effectLst/>
                        </a:rPr>
                        <a:t>Valor Total Adjudicados</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dirty="0">
                          <a:effectLst/>
                        </a:rPr>
                        <a:t>Número Total Finalizados</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400" dirty="0">
                          <a:effectLst/>
                        </a:rPr>
                        <a:t>Valor Total Finalizados</a:t>
                      </a:r>
                      <a:endParaRPr lang="es-EC" sz="20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581782576"/>
                  </a:ext>
                </a:extLst>
              </a:tr>
              <a:tr h="433836">
                <a:tc>
                  <a:txBody>
                    <a:bodyPr/>
                    <a:lstStyle/>
                    <a:p>
                      <a:pPr>
                        <a:buNone/>
                      </a:pPr>
                      <a:r>
                        <a:rPr lang="es-EC" sz="1200" dirty="0">
                          <a:effectLst/>
                        </a:rPr>
                        <a:t>ÍNFIMA CUANTÍA</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dirty="0">
                          <a:effectLst/>
                        </a:rPr>
                        <a:t>25</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a:effectLst/>
                        </a:rPr>
                        <a:t> $83.688,44 </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a:effectLst/>
                        </a:rPr>
                        <a:t>25</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a:effectLst/>
                        </a:rPr>
                        <a:t> $83.688,44 </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440437367"/>
                  </a:ext>
                </a:extLst>
              </a:tr>
              <a:tr h="433836">
                <a:tc>
                  <a:txBody>
                    <a:bodyPr/>
                    <a:lstStyle/>
                    <a:p>
                      <a:pPr>
                        <a:buNone/>
                      </a:pPr>
                      <a:r>
                        <a:rPr lang="es-EC" sz="1200" dirty="0">
                          <a:effectLst/>
                        </a:rPr>
                        <a:t>SUBASTA INVERSA ELECTRÓNICA</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a:effectLst/>
                        </a:rPr>
                        <a:t>6</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a:effectLst/>
                        </a:rPr>
                        <a:t> $258.513,08 </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a:effectLst/>
                        </a:rPr>
                        <a:t> </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a:effectLst/>
                        </a:rPr>
                        <a:t> </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551624173"/>
                  </a:ext>
                </a:extLst>
              </a:tr>
              <a:tr h="433836">
                <a:tc>
                  <a:txBody>
                    <a:bodyPr/>
                    <a:lstStyle/>
                    <a:p>
                      <a:pPr>
                        <a:buNone/>
                      </a:pPr>
                      <a:r>
                        <a:rPr lang="es-EC" sz="1200" dirty="0">
                          <a:effectLst/>
                        </a:rPr>
                        <a:t>CATÁLOGO ELECTRÓNICO</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a:effectLst/>
                        </a:rPr>
                        <a:t>95</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a:effectLst/>
                        </a:rPr>
                        <a:t> $68.431,26 </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a:effectLst/>
                        </a:rPr>
                        <a:t>9</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a:effectLst/>
                        </a:rPr>
                        <a:t> $3935,63</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114755052"/>
                  </a:ext>
                </a:extLst>
              </a:tr>
              <a:tr h="225596">
                <a:tc>
                  <a:txBody>
                    <a:bodyPr/>
                    <a:lstStyle/>
                    <a:p>
                      <a:pPr>
                        <a:buNone/>
                      </a:pPr>
                      <a:r>
                        <a:rPr lang="es-EC" sz="1200" dirty="0">
                          <a:effectLst/>
                        </a:rPr>
                        <a:t>RÉGIMEN ESPECIAL</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a:effectLst/>
                        </a:rPr>
                        <a:t>1</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a:effectLst/>
                        </a:rPr>
                        <a:t>6250,40</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a:effectLst/>
                        </a:rPr>
                        <a:t> </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a:effectLst/>
                        </a:rPr>
                        <a:t> </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957108564"/>
                  </a:ext>
                </a:extLst>
              </a:tr>
              <a:tr h="225596">
                <a:tc>
                  <a:txBody>
                    <a:bodyPr/>
                    <a:lstStyle/>
                    <a:p>
                      <a:pPr>
                        <a:buNone/>
                      </a:pPr>
                      <a:r>
                        <a:rPr lang="es-EC" sz="1200" dirty="0">
                          <a:effectLst/>
                        </a:rPr>
                        <a:t> </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dirty="0">
                          <a:effectLst/>
                        </a:rPr>
                        <a:t> </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dirty="0">
                          <a:effectLst/>
                        </a:rPr>
                        <a:t> </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dirty="0">
                          <a:effectLst/>
                        </a:rPr>
                        <a:t> </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dirty="0">
                          <a:effectLst/>
                        </a:rPr>
                        <a:t> </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127671986"/>
                  </a:ext>
                </a:extLst>
              </a:tr>
              <a:tr h="289224">
                <a:tc>
                  <a:txBody>
                    <a:bodyPr/>
                    <a:lstStyle/>
                    <a:p>
                      <a:pPr algn="r">
                        <a:buNone/>
                      </a:pPr>
                      <a:r>
                        <a:rPr lang="es-EC" sz="1200" dirty="0">
                          <a:effectLst/>
                        </a:rPr>
                        <a:t>TOTAL</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a:effectLst/>
                        </a:rPr>
                        <a:t>127</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a:effectLst/>
                        </a:rPr>
                        <a:t>$416.883,18</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ctr">
                        <a:buNone/>
                      </a:pPr>
                      <a:r>
                        <a:rPr lang="es-EC" sz="1600">
                          <a:effectLst/>
                        </a:rPr>
                        <a:t>34</a:t>
                      </a:r>
                      <a:endParaRPr lang="es-EC" sz="180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tc>
                  <a:txBody>
                    <a:bodyPr/>
                    <a:lstStyle/>
                    <a:p>
                      <a:pPr algn="r">
                        <a:buNone/>
                      </a:pPr>
                      <a:r>
                        <a:rPr lang="es-EC" sz="1600" dirty="0">
                          <a:effectLst/>
                        </a:rPr>
                        <a:t>$87624,07</a:t>
                      </a:r>
                      <a:endParaRPr lang="es-EC" sz="1800" dirty="0">
                        <a:effectLst/>
                        <a:latin typeface="Calibri" panose="020F0502020204030204" pitchFamily="34" charset="0"/>
                        <a:ea typeface="Calibri" panose="020F0502020204030204" pitchFamily="34" charset="0"/>
                        <a:cs typeface="Times New Roman" panose="02020603050405020304" pitchFamily="18" charset="0"/>
                      </a:endParaRPr>
                    </a:p>
                  </a:txBody>
                  <a:tcPr marL="44450" marR="44450" marT="0" marB="0" anchor="ctr"/>
                </a:tc>
                <a:extLst>
                  <a:ext uri="{0D108BD9-81ED-4DB2-BD59-A6C34878D82A}">
                    <a16:rowId xmlns:a16="http://schemas.microsoft.com/office/drawing/2014/main" val="3255473928"/>
                  </a:ext>
                </a:extLst>
              </a:tr>
            </a:tbl>
          </a:graphicData>
        </a:graphic>
      </p:graphicFrame>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7" name="Google Shape;287;p23"/>
          <p:cNvSpPr/>
          <p:nvPr/>
        </p:nvSpPr>
        <p:spPr>
          <a:xfrm>
            <a:off x="1691239" y="827825"/>
            <a:ext cx="8066102" cy="70788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4000" b="1">
                <a:solidFill>
                  <a:srgbClr val="262626"/>
                </a:solidFill>
                <a:latin typeface="Helvetica Neue"/>
                <a:ea typeface="Helvetica Neue"/>
                <a:cs typeface="Helvetica Neue"/>
                <a:sym typeface="Helvetica Neue"/>
              </a:rPr>
              <a:t>Contactos</a:t>
            </a:r>
            <a:endParaRPr/>
          </a:p>
        </p:txBody>
      </p:sp>
      <p:sp>
        <p:nvSpPr>
          <p:cNvPr id="288" name="Google Shape;288;p23"/>
          <p:cNvSpPr/>
          <p:nvPr/>
        </p:nvSpPr>
        <p:spPr>
          <a:xfrm>
            <a:off x="1691239" y="1404705"/>
            <a:ext cx="7648653"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dirty="0">
                <a:solidFill>
                  <a:schemeClr val="dk1"/>
                </a:solidFill>
                <a:latin typeface="Calibri"/>
                <a:ea typeface="Calibri"/>
                <a:cs typeface="Calibri"/>
                <a:sym typeface="Calibri"/>
              </a:rPr>
              <a:t>Déjenos sus comentarios, solicitudes y sugerencias.</a:t>
            </a:r>
            <a:endParaRPr dirty="0"/>
          </a:p>
        </p:txBody>
      </p:sp>
      <p:sp>
        <p:nvSpPr>
          <p:cNvPr id="289" name="Google Shape;289;p23"/>
          <p:cNvSpPr/>
          <p:nvPr/>
        </p:nvSpPr>
        <p:spPr>
          <a:xfrm>
            <a:off x="1465139" y="822744"/>
            <a:ext cx="112938" cy="1048032"/>
          </a:xfrm>
          <a:prstGeom prst="rect">
            <a:avLst/>
          </a:prstGeom>
          <a:solidFill>
            <a:srgbClr val="1524A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290" name="Google Shape;290;p23"/>
          <p:cNvGrpSpPr/>
          <p:nvPr/>
        </p:nvGrpSpPr>
        <p:grpSpPr>
          <a:xfrm>
            <a:off x="1691239" y="2504805"/>
            <a:ext cx="8529086" cy="2308284"/>
            <a:chOff x="3074446" y="2518912"/>
            <a:chExt cx="5423062" cy="2308284"/>
          </a:xfrm>
        </p:grpSpPr>
        <p:pic>
          <p:nvPicPr>
            <p:cNvPr id="291" name="Google Shape;291;p23"/>
            <p:cNvPicPr preferRelativeResize="0"/>
            <p:nvPr/>
          </p:nvPicPr>
          <p:blipFill rotWithShape="1">
            <a:blip r:embed="rId3">
              <a:alphaModFix/>
            </a:blip>
            <a:srcRect/>
            <a:stretch/>
          </p:blipFill>
          <p:spPr>
            <a:xfrm>
              <a:off x="3074447" y="4229567"/>
              <a:ext cx="342253" cy="450000"/>
            </a:xfrm>
            <a:prstGeom prst="rect">
              <a:avLst/>
            </a:prstGeom>
            <a:noFill/>
            <a:ln>
              <a:noFill/>
            </a:ln>
          </p:spPr>
        </p:pic>
        <p:pic>
          <p:nvPicPr>
            <p:cNvPr id="292" name="Google Shape;292;p23"/>
            <p:cNvPicPr preferRelativeResize="0"/>
            <p:nvPr/>
          </p:nvPicPr>
          <p:blipFill rotWithShape="1">
            <a:blip r:embed="rId4">
              <a:alphaModFix/>
            </a:blip>
            <a:srcRect/>
            <a:stretch/>
          </p:blipFill>
          <p:spPr>
            <a:xfrm>
              <a:off x="3074447" y="3506610"/>
              <a:ext cx="342253" cy="450000"/>
            </a:xfrm>
            <a:prstGeom prst="rect">
              <a:avLst/>
            </a:prstGeom>
            <a:noFill/>
            <a:ln>
              <a:noFill/>
            </a:ln>
          </p:spPr>
        </p:pic>
        <p:pic>
          <p:nvPicPr>
            <p:cNvPr id="293" name="Google Shape;293;p23"/>
            <p:cNvPicPr preferRelativeResize="0"/>
            <p:nvPr/>
          </p:nvPicPr>
          <p:blipFill rotWithShape="1">
            <a:blip r:embed="rId5">
              <a:alphaModFix/>
            </a:blip>
            <a:srcRect/>
            <a:stretch/>
          </p:blipFill>
          <p:spPr>
            <a:xfrm>
              <a:off x="3074446" y="2791279"/>
              <a:ext cx="342254" cy="450000"/>
            </a:xfrm>
            <a:prstGeom prst="rect">
              <a:avLst/>
            </a:prstGeom>
            <a:noFill/>
            <a:ln>
              <a:noFill/>
            </a:ln>
          </p:spPr>
        </p:pic>
        <p:sp>
          <p:nvSpPr>
            <p:cNvPr id="294" name="Google Shape;294;p23"/>
            <p:cNvSpPr txBox="1"/>
            <p:nvPr/>
          </p:nvSpPr>
          <p:spPr>
            <a:xfrm>
              <a:off x="3570506" y="2518912"/>
              <a:ext cx="4927002" cy="2308284"/>
            </a:xfrm>
            <a:prstGeom prst="rect">
              <a:avLst/>
            </a:prstGeom>
            <a:noFill/>
            <a:ln>
              <a:noFill/>
            </a:ln>
          </p:spPr>
          <p:txBody>
            <a:bodyPr spcFirstLastPara="1" wrap="square" lIns="91425" tIns="45700" rIns="91425" bIns="45700" anchor="t" anchorCtr="0">
              <a:spAutoFit/>
            </a:bodyPr>
            <a:lstStyle/>
            <a:p>
              <a:pPr marL="0" marR="0" lvl="0" indent="0" algn="l" rtl="0">
                <a:lnSpc>
                  <a:spcPct val="200000"/>
                </a:lnSpc>
                <a:spcBef>
                  <a:spcPts val="0"/>
                </a:spcBef>
                <a:spcAft>
                  <a:spcPts val="0"/>
                </a:spcAft>
                <a:buNone/>
              </a:pPr>
              <a:r>
                <a:rPr lang="es-ES" sz="2400" b="1" dirty="0">
                  <a:solidFill>
                    <a:srgbClr val="1524A1"/>
                  </a:solidFill>
                  <a:latin typeface="Calibri"/>
                  <a:ea typeface="Calibri"/>
                  <a:cs typeface="Calibri"/>
                  <a:sym typeface="Calibri"/>
                </a:rPr>
                <a:t>Nombre: </a:t>
              </a:r>
              <a:r>
                <a:rPr lang="es-ES" sz="2400" b="1" dirty="0">
                  <a:solidFill>
                    <a:schemeClr val="dk1"/>
                  </a:solidFill>
                  <a:latin typeface="Calibri"/>
                  <a:ea typeface="Calibri"/>
                  <a:cs typeface="Calibri"/>
                  <a:sym typeface="Calibri"/>
                </a:rPr>
                <a:t>Omayra Vanessa Carranza Velásquez</a:t>
              </a:r>
              <a:endParaRPr dirty="0"/>
            </a:p>
            <a:p>
              <a:pPr lvl="0">
                <a:lnSpc>
                  <a:spcPct val="200000"/>
                </a:lnSpc>
              </a:pPr>
              <a:r>
                <a:rPr lang="es-ES" sz="2400" b="1" dirty="0">
                  <a:solidFill>
                    <a:srgbClr val="1524A1"/>
                  </a:solidFill>
                  <a:latin typeface="Calibri"/>
                  <a:ea typeface="Calibri"/>
                  <a:cs typeface="Calibri"/>
                  <a:sym typeface="Calibri"/>
                </a:rPr>
                <a:t>Teléfono: </a:t>
              </a:r>
              <a:r>
                <a:rPr lang="es-ES" sz="2400" b="1" dirty="0">
                  <a:solidFill>
                    <a:schemeClr val="dk1"/>
                  </a:solidFill>
                  <a:latin typeface="Calibri"/>
                  <a:ea typeface="Calibri"/>
                  <a:cs typeface="Calibri"/>
                </a:rPr>
                <a:t>0997569976</a:t>
              </a:r>
              <a:endParaRPr sz="2400" b="1" dirty="0">
                <a:solidFill>
                  <a:schemeClr val="dk1"/>
                </a:solidFill>
                <a:latin typeface="Calibri"/>
                <a:ea typeface="Calibri"/>
                <a:cs typeface="Calibri"/>
              </a:endParaRPr>
            </a:p>
            <a:p>
              <a:pPr marL="0" marR="0" lvl="0" indent="0" algn="l" rtl="0">
                <a:lnSpc>
                  <a:spcPct val="200000"/>
                </a:lnSpc>
                <a:spcBef>
                  <a:spcPts val="0"/>
                </a:spcBef>
                <a:spcAft>
                  <a:spcPts val="0"/>
                </a:spcAft>
                <a:buNone/>
              </a:pPr>
              <a:r>
                <a:rPr lang="es-ES" sz="2400" b="1" dirty="0">
                  <a:solidFill>
                    <a:srgbClr val="1524A1"/>
                  </a:solidFill>
                  <a:latin typeface="Calibri"/>
                  <a:ea typeface="Calibri"/>
                  <a:cs typeface="Calibri"/>
                  <a:sym typeface="Calibri"/>
                </a:rPr>
                <a:t>E-mail: </a:t>
              </a:r>
              <a:r>
                <a:rPr lang="es-ES" sz="2400" b="1" dirty="0">
                  <a:solidFill>
                    <a:schemeClr val="dk1"/>
                  </a:solidFill>
                  <a:latin typeface="Calibri"/>
                  <a:ea typeface="Calibri"/>
                  <a:cs typeface="Calibri"/>
                  <a:sym typeface="Calibri"/>
                </a:rPr>
                <a:t>omayra.carranza@iess.gob.ec</a:t>
              </a:r>
              <a:endParaRPr dirty="0"/>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98"/>
        <p:cNvGrpSpPr/>
        <p:nvPr/>
      </p:nvGrpSpPr>
      <p:grpSpPr>
        <a:xfrm>
          <a:off x="0" y="0"/>
          <a:ext cx="0" cy="0"/>
          <a:chOff x="0" y="0"/>
          <a:chExt cx="0" cy="0"/>
        </a:xfrm>
      </p:grpSpPr>
      <p:sp>
        <p:nvSpPr>
          <p:cNvPr id="299" name="Google Shape;299;p24"/>
          <p:cNvSpPr txBox="1"/>
          <p:nvPr/>
        </p:nvSpPr>
        <p:spPr>
          <a:xfrm>
            <a:off x="4385085" y="-1513904"/>
            <a:ext cx="4111215" cy="64633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cierre presentación</a:t>
            </a:r>
            <a:endParaRPr sz="1800">
              <a:solidFill>
                <a:schemeClr val="dk1"/>
              </a:solidFill>
              <a:latin typeface="Calibri"/>
              <a:ea typeface="Calibri"/>
              <a:cs typeface="Calibri"/>
              <a:sym typeface="Calibri"/>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Se debe usar al final de la presentación.</a:t>
            </a:r>
            <a:endParaRPr/>
          </a:p>
        </p:txBody>
      </p:sp>
      <p:cxnSp>
        <p:nvCxnSpPr>
          <p:cNvPr id="300" name="Google Shape;300;p24"/>
          <p:cNvCxnSpPr/>
          <p:nvPr/>
        </p:nvCxnSpPr>
        <p:spPr>
          <a:xfrm rot="-5400000" flipH="1">
            <a:off x="4106635" y="-12127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2"/>
          <p:cNvSpPr txBox="1"/>
          <p:nvPr/>
        </p:nvSpPr>
        <p:spPr>
          <a:xfrm>
            <a:off x="495206" y="491049"/>
            <a:ext cx="525637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b="1" i="0" u="none" strike="noStrike" cap="none" dirty="0">
                <a:solidFill>
                  <a:srgbClr val="1524A1"/>
                </a:solidFill>
                <a:latin typeface="Helvetica Neue"/>
                <a:ea typeface="Helvetica Neue"/>
                <a:cs typeface="Helvetica Neue"/>
                <a:sym typeface="Helvetica Neue"/>
              </a:rPr>
              <a:t>Centro de Especialidades Balzar </a:t>
            </a:r>
            <a:endParaRPr dirty="0"/>
          </a:p>
        </p:txBody>
      </p:sp>
      <p:sp>
        <p:nvSpPr>
          <p:cNvPr id="93" name="Google Shape;93;p2"/>
          <p:cNvSpPr txBox="1"/>
          <p:nvPr/>
        </p:nvSpPr>
        <p:spPr>
          <a:xfrm>
            <a:off x="495206" y="968971"/>
            <a:ext cx="440151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dirty="0">
                <a:solidFill>
                  <a:srgbClr val="1524A1"/>
                </a:solidFill>
                <a:latin typeface="Helvetica Neue"/>
                <a:ea typeface="Helvetica Neue"/>
                <a:cs typeface="Helvetica Neue"/>
                <a:sym typeface="Helvetica Neue"/>
              </a:rPr>
              <a:t>Antecedentes</a:t>
            </a:r>
            <a:endParaRPr sz="1800" dirty="0">
              <a:solidFill>
                <a:srgbClr val="1524A1"/>
              </a:solidFill>
              <a:latin typeface="Helvetica Neue"/>
              <a:ea typeface="Helvetica Neue"/>
              <a:cs typeface="Helvetica Neue"/>
              <a:sym typeface="Helvetica Neue"/>
            </a:endParaRPr>
          </a:p>
        </p:txBody>
      </p:sp>
      <p:sp>
        <p:nvSpPr>
          <p:cNvPr id="2" name="CuadroTexto 1">
            <a:extLst>
              <a:ext uri="{FF2B5EF4-FFF2-40B4-BE49-F238E27FC236}">
                <a16:creationId xmlns:a16="http://schemas.microsoft.com/office/drawing/2014/main" id="{B33320E1-A8FE-4B33-A22F-F90F1ED1A7ED}"/>
              </a:ext>
            </a:extLst>
          </p:cNvPr>
          <p:cNvSpPr txBox="1"/>
          <p:nvPr/>
        </p:nvSpPr>
        <p:spPr>
          <a:xfrm>
            <a:off x="495206" y="1408176"/>
            <a:ext cx="11355418" cy="3754874"/>
          </a:xfrm>
          <a:prstGeom prst="rect">
            <a:avLst/>
          </a:prstGeom>
          <a:noFill/>
        </p:spPr>
        <p:txBody>
          <a:bodyPr wrap="square" rtlCol="0">
            <a:spAutoFit/>
          </a:bodyPr>
          <a:lstStyle/>
          <a:p>
            <a:pPr algn="just"/>
            <a:r>
              <a:rPr lang="es-ES" sz="1600" i="1" dirty="0"/>
              <a:t>El Centro de Especialidades Balzar es una unidad operativa del Instituto Ecuatoriano de Seguridad Social (IESS), cuya gestión se sustenta en principios fundamentales como la solidaridad, obligatoriedad, universalidad, equidad, eficiencia, subsidiaridad y suficiencia. Administrativamente, se encuentra bajo la dependencia jerárquica de la Coordinación Provincial de Salud Individual y Familiar, y está estructurado en una dirección: en la que se fusionan la Dirección Médica, encargada de los procesos asistenciales, y la Dirección Administrativa, responsable de la gestión financiera y de adquisiciones para garantizar el adecuado funcionamiento institucional. </a:t>
            </a:r>
          </a:p>
          <a:p>
            <a:pPr algn="just"/>
            <a:r>
              <a:rPr lang="es-ES" sz="1600" i="1" dirty="0"/>
              <a:t>Este Centro pertenece al segundo nivel de atención por su nivel de complejidad.</a:t>
            </a:r>
          </a:p>
          <a:p>
            <a:pPr algn="just"/>
            <a:r>
              <a:rPr lang="es-ES" sz="1600" i="1" dirty="0"/>
              <a:t>Cuenta con una superficie total de 4.725 m² y una infraestructura construida de 407 m² en hormigón armado. Su diseño arquitectónico proporciona ambientes confortables, con paredes en tonos pasteles y espacios funcionales para la atención médica. </a:t>
            </a:r>
          </a:p>
          <a:p>
            <a:pPr algn="just"/>
            <a:r>
              <a:rPr lang="es-ES" sz="1600" i="1" dirty="0"/>
              <a:t>Actualmente, brinda atención ambulatoria a pacientes referidos por el </a:t>
            </a:r>
            <a:r>
              <a:rPr lang="es-ES" sz="1600" i="1" dirty="0" err="1"/>
              <a:t>Call</a:t>
            </a:r>
            <a:r>
              <a:rPr lang="es-ES" sz="1600" i="1" dirty="0"/>
              <a:t> Center, Seguro Campesino, Centros de Salud.  </a:t>
            </a:r>
          </a:p>
          <a:p>
            <a:pPr algn="just"/>
            <a:r>
              <a:rPr lang="es-ES" sz="1600" i="1" dirty="0"/>
              <a:t>El Centro de Especialidades cumple un rol esencial en el desarrollo del Plan Nacional de Salud, enfocándose en el diagnóstico, tratamiento, prevención y promoción de enfermedades, con el propósito de descongestionar los hospitales de primer, segundo y tercer nivel, optimizar la atención y racionalizar los costos del sistema de salud.</a:t>
            </a:r>
          </a:p>
          <a:p>
            <a:pPr algn="just"/>
            <a:r>
              <a:rPr lang="es-ES" sz="1600" i="1" dirty="0"/>
              <a:t>Además, dispone de laboratorio clínico equipado para realizar procedimientos ambulatorios seguros y eficientes.</a:t>
            </a:r>
            <a:endParaRPr lang="es-EC" i="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pic>
        <p:nvPicPr>
          <p:cNvPr id="98" name="Google Shape;98;p3" descr="Una mano muestra un objeto en la mano&#10;&#10;Descripción generada automáticamente con confianza baja"/>
          <p:cNvPicPr preferRelativeResize="0"/>
          <p:nvPr/>
        </p:nvPicPr>
        <p:blipFill rotWithShape="1">
          <a:blip r:embed="rId3">
            <a:alphaModFix/>
          </a:blip>
          <a:srcRect l="9132" r="-2247"/>
          <a:stretch/>
        </p:blipFill>
        <p:spPr>
          <a:xfrm>
            <a:off x="0" y="-69487"/>
            <a:ext cx="9695273" cy="6941399"/>
          </a:xfrm>
          <a:prstGeom prst="rect">
            <a:avLst/>
          </a:prstGeom>
          <a:noFill/>
          <a:ln>
            <a:noFill/>
          </a:ln>
        </p:spPr>
      </p:pic>
      <p:pic>
        <p:nvPicPr>
          <p:cNvPr id="99" name="Google Shape;99;p3"/>
          <p:cNvPicPr preferRelativeResize="0"/>
          <p:nvPr/>
        </p:nvPicPr>
        <p:blipFill rotWithShape="1">
          <a:blip r:embed="rId4">
            <a:alphaModFix/>
          </a:blip>
          <a:srcRect/>
          <a:stretch/>
        </p:blipFill>
        <p:spPr>
          <a:xfrm>
            <a:off x="-109847" y="-61789"/>
            <a:ext cx="12301847" cy="6919789"/>
          </a:xfrm>
          <a:prstGeom prst="rect">
            <a:avLst/>
          </a:prstGeom>
          <a:noFill/>
          <a:ln>
            <a:noFill/>
          </a:ln>
        </p:spPr>
      </p:pic>
      <p:sp>
        <p:nvSpPr>
          <p:cNvPr id="100" name="Google Shape;100;p3"/>
          <p:cNvSpPr/>
          <p:nvPr/>
        </p:nvSpPr>
        <p:spPr>
          <a:xfrm>
            <a:off x="6958738" y="2767280"/>
            <a:ext cx="4695517" cy="1323439"/>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ES" sz="4000" b="1">
                <a:solidFill>
                  <a:schemeClr val="lt1"/>
                </a:solidFill>
                <a:latin typeface="Helvetica Neue"/>
                <a:ea typeface="Helvetica Neue"/>
                <a:cs typeface="Helvetica Neue"/>
                <a:sym typeface="Helvetica Neue"/>
              </a:rPr>
              <a:t>COBERTURA INSTITUCIONAL</a:t>
            </a:r>
            <a:endParaRPr/>
          </a:p>
        </p:txBody>
      </p:sp>
      <p:sp>
        <p:nvSpPr>
          <p:cNvPr id="101" name="Google Shape;101;p3"/>
          <p:cNvSpPr txBox="1"/>
          <p:nvPr/>
        </p:nvSpPr>
        <p:spPr>
          <a:xfrm>
            <a:off x="229220" y="-3161506"/>
            <a:ext cx="5904880" cy="258532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ESPACIO FOTOGRFÍA</a:t>
            </a:r>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La fotografía se debe poner en la plantilla, ubicarla en el espacio designado, como está en el ejemplo de la diapositiva. </a:t>
            </a:r>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Para lograr esto, se debe:</a:t>
            </a:r>
            <a:endParaRPr/>
          </a:p>
          <a:p>
            <a:pPr marL="1021019" marR="0" lvl="1" indent="-457200" algn="just" rtl="0">
              <a:spcBef>
                <a:spcPts val="0"/>
              </a:spcBef>
              <a:spcAft>
                <a:spcPts val="0"/>
              </a:spcAft>
              <a:buClr>
                <a:schemeClr val="dk1"/>
              </a:buClr>
              <a:buSzPts val="1800"/>
              <a:buFont typeface="Calibri"/>
              <a:buAutoNum type="arabicPeriod"/>
            </a:pPr>
            <a:r>
              <a:rPr lang="es-ES" sz="1800" b="0" i="0" u="none" strike="noStrike" cap="none">
                <a:solidFill>
                  <a:schemeClr val="dk1"/>
                </a:solidFill>
                <a:latin typeface="Calibri"/>
                <a:ea typeface="Calibri"/>
                <a:cs typeface="Calibri"/>
                <a:sym typeface="Calibri"/>
              </a:rPr>
              <a:t>Dar clic derecho en la fotografía y seleccionar “Enviar al fondo”.</a:t>
            </a:r>
            <a:endParaRPr/>
          </a:p>
          <a:p>
            <a:pPr marL="1021019" marR="0" lvl="1" indent="-457200" algn="just" rtl="0">
              <a:spcBef>
                <a:spcPts val="0"/>
              </a:spcBef>
              <a:spcAft>
                <a:spcPts val="0"/>
              </a:spcAft>
              <a:buClr>
                <a:schemeClr val="dk1"/>
              </a:buClr>
              <a:buSzPts val="1800"/>
              <a:buFont typeface="Calibri"/>
              <a:buAutoNum type="arabicPeriod"/>
            </a:pPr>
            <a:r>
              <a:rPr lang="es-ES" sz="1800" b="0" i="0" u="none" strike="noStrike" cap="none">
                <a:solidFill>
                  <a:schemeClr val="dk1"/>
                </a:solidFill>
                <a:latin typeface="Calibri"/>
                <a:ea typeface="Calibri"/>
                <a:cs typeface="Calibri"/>
                <a:sym typeface="Calibri"/>
              </a:rPr>
              <a:t>Dar clic derecho en la fotografía y seleccionar “Recortar”, y realizar el recorte a necesidad, hasta que quede a proporción del ejemplo.</a:t>
            </a:r>
            <a:endParaRPr/>
          </a:p>
        </p:txBody>
      </p:sp>
      <p:cxnSp>
        <p:nvCxnSpPr>
          <p:cNvPr id="102" name="Google Shape;102;p3"/>
          <p:cNvCxnSpPr/>
          <p:nvPr/>
        </p:nvCxnSpPr>
        <p:spPr>
          <a:xfrm rot="-5400000" flipH="1">
            <a:off x="-129879" y="-1199371"/>
            <a:ext cx="1450500" cy="732300"/>
          </a:xfrm>
          <a:prstGeom prst="bentConnector3">
            <a:avLst>
              <a:gd name="adj1" fmla="val 49995"/>
            </a:avLst>
          </a:prstGeom>
          <a:noFill/>
          <a:ln w="9525" cap="flat" cmpd="sng">
            <a:solidFill>
              <a:schemeClr val="accent1"/>
            </a:solidFill>
            <a:prstDash val="solid"/>
            <a:miter lim="800000"/>
            <a:headEnd type="none" w="sm" len="sm"/>
            <a:tailEnd type="triangle" w="med" len="med"/>
          </a:ln>
        </p:spPr>
      </p:cxnSp>
      <p:sp>
        <p:nvSpPr>
          <p:cNvPr id="103" name="Google Shape;103;p3"/>
          <p:cNvSpPr txBox="1"/>
          <p:nvPr/>
        </p:nvSpPr>
        <p:spPr>
          <a:xfrm>
            <a:off x="7648985" y="-2161604"/>
            <a:ext cx="4111215" cy="147732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separador de temas</a:t>
            </a:r>
            <a:endParaRPr sz="1800">
              <a:solidFill>
                <a:schemeClr val="dk1"/>
              </a:solidFill>
              <a:latin typeface="Calibri"/>
              <a:ea typeface="Calibri"/>
              <a:cs typeface="Calibri"/>
              <a:sym typeface="Calibri"/>
            </a:endParaRPr>
          </a:p>
          <a:p>
            <a:pPr marL="457200" marR="0" lvl="0" indent="-457200" algn="just" rtl="0">
              <a:spcBef>
                <a:spcPts val="0"/>
              </a:spcBef>
              <a:spcAft>
                <a:spcPts val="0"/>
              </a:spcAft>
              <a:buClr>
                <a:schemeClr val="dk1"/>
              </a:buClr>
              <a:buSzPts val="1800"/>
              <a:buFont typeface="Calibri"/>
              <a:buAutoNum type="alphaLcParenR"/>
            </a:pPr>
            <a:r>
              <a:rPr lang="es-ES" sz="1800">
                <a:solidFill>
                  <a:schemeClr val="dk1"/>
                </a:solidFill>
                <a:latin typeface="Calibri"/>
                <a:ea typeface="Calibri"/>
                <a:cs typeface="Calibri"/>
                <a:sym typeface="Calibri"/>
              </a:rPr>
              <a:t>Títulos y subtítulos: Se debe usar la tipografía Helvética, estar en negrilla, color blanco, con sombra y con el espacio entre caracteres, “Estrecho”.</a:t>
            </a:r>
            <a:endParaRPr/>
          </a:p>
        </p:txBody>
      </p:sp>
      <p:cxnSp>
        <p:nvCxnSpPr>
          <p:cNvPr id="104" name="Google Shape;104;p3"/>
          <p:cNvCxnSpPr/>
          <p:nvPr/>
        </p:nvCxnSpPr>
        <p:spPr>
          <a:xfrm rot="-5400000" flipH="1">
            <a:off x="7370535" y="-10603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sp>
        <p:nvSpPr>
          <p:cNvPr id="105" name="Google Shape;105;p3"/>
          <p:cNvSpPr txBox="1"/>
          <p:nvPr/>
        </p:nvSpPr>
        <p:spPr>
          <a:xfrm>
            <a:off x="2865863" y="7571678"/>
            <a:ext cx="184731"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9"/>
        <p:cNvGrpSpPr/>
        <p:nvPr/>
      </p:nvGrpSpPr>
      <p:grpSpPr>
        <a:xfrm>
          <a:off x="0" y="0"/>
          <a:ext cx="0" cy="0"/>
          <a:chOff x="0" y="0"/>
          <a:chExt cx="0" cy="0"/>
        </a:xfrm>
      </p:grpSpPr>
      <p:cxnSp>
        <p:nvCxnSpPr>
          <p:cNvPr id="110" name="Google Shape;110;p4"/>
          <p:cNvCxnSpPr/>
          <p:nvPr/>
        </p:nvCxnSpPr>
        <p:spPr>
          <a:xfrm rot="-5400000" flipH="1">
            <a:off x="195035" y="-10603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sp>
        <p:nvSpPr>
          <p:cNvPr id="111" name="Google Shape;111;p4"/>
          <p:cNvSpPr txBox="1"/>
          <p:nvPr/>
        </p:nvSpPr>
        <p:spPr>
          <a:xfrm>
            <a:off x="495206" y="-2597201"/>
            <a:ext cx="7278957" cy="17543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contenido de la presentación</a:t>
            </a:r>
            <a:endParaRPr sz="1800">
              <a:solidFill>
                <a:schemeClr val="dk1"/>
              </a:solidFill>
              <a:latin typeface="Calibri"/>
              <a:ea typeface="Calibri"/>
              <a:cs typeface="Calibri"/>
              <a:sym typeface="Calibri"/>
            </a:endParaRPr>
          </a:p>
          <a:p>
            <a:pPr marL="457200" marR="0" lvl="0" indent="-457200" algn="just" rtl="0">
              <a:spcBef>
                <a:spcPts val="0"/>
              </a:spcBef>
              <a:spcAft>
                <a:spcPts val="0"/>
              </a:spcAft>
              <a:buClr>
                <a:schemeClr val="dk1"/>
              </a:buClr>
              <a:buSzPts val="1800"/>
              <a:buFont typeface="Calibri"/>
              <a:buAutoNum type="alphaLcParenR"/>
            </a:pPr>
            <a:r>
              <a:rPr lang="es-ES" sz="1800" b="1">
                <a:solidFill>
                  <a:schemeClr val="dk1"/>
                </a:solidFill>
                <a:latin typeface="Calibri"/>
                <a:ea typeface="Calibri"/>
                <a:cs typeface="Calibri"/>
                <a:sym typeface="Calibri"/>
              </a:rPr>
              <a:t>Títulos: </a:t>
            </a:r>
            <a:r>
              <a:rPr lang="es-ES" sz="1800">
                <a:solidFill>
                  <a:schemeClr val="dk1"/>
                </a:solidFill>
                <a:latin typeface="Calibri"/>
                <a:ea typeface="Calibri"/>
                <a:cs typeface="Calibri"/>
                <a:sym typeface="Calibri"/>
              </a:rPr>
              <a:t>Se debe usar la tipografía Helvética, estar en negrilla, de color blanco, y a un tamaño más grande del subtítulo.</a:t>
            </a:r>
            <a:endParaRPr/>
          </a:p>
          <a:p>
            <a:pPr marL="457200" marR="0" lvl="0" indent="-457200" algn="just" rtl="0">
              <a:spcBef>
                <a:spcPts val="0"/>
              </a:spcBef>
              <a:spcAft>
                <a:spcPts val="0"/>
              </a:spcAft>
              <a:buClr>
                <a:schemeClr val="dk1"/>
              </a:buClr>
              <a:buSzPts val="1800"/>
              <a:buFont typeface="Calibri"/>
              <a:buAutoNum type="alphaLcParenR"/>
            </a:pPr>
            <a:r>
              <a:rPr lang="es-ES" sz="1800" b="1">
                <a:solidFill>
                  <a:schemeClr val="dk1"/>
                </a:solidFill>
                <a:latin typeface="Calibri"/>
                <a:ea typeface="Calibri"/>
                <a:cs typeface="Calibri"/>
                <a:sym typeface="Calibri"/>
              </a:rPr>
              <a:t>Subtítulo o descripción del tema: </a:t>
            </a:r>
            <a:r>
              <a:rPr lang="es-ES" sz="1800">
                <a:solidFill>
                  <a:schemeClr val="dk1"/>
                </a:solidFill>
                <a:latin typeface="Calibri"/>
                <a:ea typeface="Calibri"/>
                <a:cs typeface="Calibri"/>
                <a:sym typeface="Calibri"/>
              </a:rPr>
              <a:t>Se debe usar la tipografía Helvética, el tamaño deberá ser menor al titulo, en color azul y con el espacio entre caracteres, “Estrecho”.</a:t>
            </a:r>
            <a:endParaRPr sz="1800">
              <a:solidFill>
                <a:schemeClr val="dk1"/>
              </a:solidFill>
              <a:latin typeface="Calibri"/>
              <a:ea typeface="Calibri"/>
              <a:cs typeface="Calibri"/>
              <a:sym typeface="Calibri"/>
            </a:endParaRPr>
          </a:p>
        </p:txBody>
      </p:sp>
      <p:sp>
        <p:nvSpPr>
          <p:cNvPr id="112" name="Google Shape;112;p4"/>
          <p:cNvSpPr txBox="1"/>
          <p:nvPr/>
        </p:nvSpPr>
        <p:spPr>
          <a:xfrm>
            <a:off x="1329159" y="-805286"/>
            <a:ext cx="5389141" cy="64633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Nota: </a:t>
            </a:r>
            <a:r>
              <a:rPr lang="es-ES" sz="1800">
                <a:solidFill>
                  <a:schemeClr val="dk1"/>
                </a:solidFill>
                <a:latin typeface="Calibri"/>
                <a:ea typeface="Calibri"/>
                <a:cs typeface="Calibri"/>
                <a:sym typeface="Calibri"/>
              </a:rPr>
              <a:t>La franja azul lavanda, se mueve y es editable, para que se pueda ajustar a necesidad de los textos.</a:t>
            </a:r>
            <a:endParaRPr sz="1800">
              <a:solidFill>
                <a:schemeClr val="dk1"/>
              </a:solidFill>
              <a:latin typeface="Calibri"/>
              <a:ea typeface="Calibri"/>
              <a:cs typeface="Calibri"/>
              <a:sym typeface="Calibri"/>
            </a:endParaRPr>
          </a:p>
        </p:txBody>
      </p:sp>
      <p:sp>
        <p:nvSpPr>
          <p:cNvPr id="113" name="Google Shape;113;p4"/>
          <p:cNvSpPr txBox="1"/>
          <p:nvPr/>
        </p:nvSpPr>
        <p:spPr>
          <a:xfrm>
            <a:off x="495206" y="491049"/>
            <a:ext cx="4401519"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b="1" dirty="0">
                <a:solidFill>
                  <a:srgbClr val="1524A1"/>
                </a:solidFill>
                <a:latin typeface="Helvetica Neue"/>
                <a:ea typeface="Helvetica Neue"/>
                <a:cs typeface="Helvetica Neue"/>
                <a:sym typeface="Helvetica Neue"/>
              </a:rPr>
              <a:t>Cobertura Institucional </a:t>
            </a:r>
            <a:endParaRPr dirty="0"/>
          </a:p>
        </p:txBody>
      </p:sp>
      <p:sp>
        <p:nvSpPr>
          <p:cNvPr id="114" name="Google Shape;114;p4"/>
          <p:cNvSpPr txBox="1"/>
          <p:nvPr/>
        </p:nvSpPr>
        <p:spPr>
          <a:xfrm>
            <a:off x="495206" y="968971"/>
            <a:ext cx="4401519"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1800" dirty="0">
                <a:solidFill>
                  <a:srgbClr val="1524A1"/>
                </a:solidFill>
                <a:latin typeface="Helvetica Neue"/>
                <a:ea typeface="Helvetica Neue"/>
                <a:cs typeface="Helvetica Neue"/>
                <a:sym typeface="Helvetica Neue"/>
              </a:rPr>
              <a:t>Zonas de influencias</a:t>
            </a:r>
            <a:endParaRPr sz="1800" dirty="0">
              <a:solidFill>
                <a:srgbClr val="1524A1"/>
              </a:solidFill>
              <a:latin typeface="Helvetica Neue"/>
              <a:ea typeface="Helvetica Neue"/>
              <a:cs typeface="Helvetica Neue"/>
              <a:sym typeface="Helvetica Neue"/>
            </a:endParaRPr>
          </a:p>
        </p:txBody>
      </p:sp>
      <p:pic>
        <p:nvPicPr>
          <p:cNvPr id="3" name="Imagen 2">
            <a:extLst>
              <a:ext uri="{FF2B5EF4-FFF2-40B4-BE49-F238E27FC236}">
                <a16:creationId xmlns:a16="http://schemas.microsoft.com/office/drawing/2014/main" id="{14728248-B814-F6F7-B5AF-094EA1EE246C}"/>
              </a:ext>
            </a:extLst>
          </p:cNvPr>
          <p:cNvPicPr>
            <a:picLocks noChangeAspect="1"/>
          </p:cNvPicPr>
          <p:nvPr/>
        </p:nvPicPr>
        <p:blipFill>
          <a:blip r:embed="rId3"/>
          <a:stretch>
            <a:fillRect/>
          </a:stretch>
        </p:blipFill>
        <p:spPr>
          <a:xfrm>
            <a:off x="2090443" y="3083393"/>
            <a:ext cx="3303407" cy="2637795"/>
          </a:xfrm>
          <a:prstGeom prst="rect">
            <a:avLst/>
          </a:prstGeom>
        </p:spPr>
      </p:pic>
      <p:pic>
        <p:nvPicPr>
          <p:cNvPr id="5" name="Imagen 4">
            <a:extLst>
              <a:ext uri="{FF2B5EF4-FFF2-40B4-BE49-F238E27FC236}">
                <a16:creationId xmlns:a16="http://schemas.microsoft.com/office/drawing/2014/main" id="{5EEC621F-AFBE-DBA0-1FC3-0F28AE36BAFA}"/>
              </a:ext>
            </a:extLst>
          </p:cNvPr>
          <p:cNvPicPr>
            <a:picLocks noChangeAspect="1"/>
          </p:cNvPicPr>
          <p:nvPr/>
        </p:nvPicPr>
        <p:blipFill>
          <a:blip r:embed="rId4"/>
          <a:stretch>
            <a:fillRect/>
          </a:stretch>
        </p:blipFill>
        <p:spPr>
          <a:xfrm>
            <a:off x="6534368" y="3081881"/>
            <a:ext cx="2920527" cy="2637325"/>
          </a:xfrm>
          <a:prstGeom prst="rect">
            <a:avLst/>
          </a:prstGeom>
        </p:spPr>
      </p:pic>
      <p:sp>
        <p:nvSpPr>
          <p:cNvPr id="6" name="CuadroTexto 5">
            <a:extLst>
              <a:ext uri="{FF2B5EF4-FFF2-40B4-BE49-F238E27FC236}">
                <a16:creationId xmlns:a16="http://schemas.microsoft.com/office/drawing/2014/main" id="{93D4D9CE-4B51-793B-C5CF-B11F0A6EFAC2}"/>
              </a:ext>
            </a:extLst>
          </p:cNvPr>
          <p:cNvSpPr txBox="1"/>
          <p:nvPr/>
        </p:nvSpPr>
        <p:spPr>
          <a:xfrm>
            <a:off x="640080" y="1472184"/>
            <a:ext cx="11073384" cy="1477328"/>
          </a:xfrm>
          <a:prstGeom prst="rect">
            <a:avLst/>
          </a:prstGeom>
          <a:noFill/>
        </p:spPr>
        <p:txBody>
          <a:bodyPr wrap="square" rtlCol="0">
            <a:spAutoFit/>
          </a:bodyPr>
          <a:lstStyle/>
          <a:p>
            <a:pPr algn="just"/>
            <a:r>
              <a:rPr lang="es-ES" sz="1800" i="1" dirty="0"/>
              <a:t>La cobertura institucional abarca los cantones de: El Empalme, Palestina y Colimes, según la Subdirección Nacional de Vigilancia y Gestión de la Información la zona de influencia abarca un total de 15.755 afiliados y beneficiarios de salud del IESS en el periodo 2025.</a:t>
            </a:r>
          </a:p>
          <a:p>
            <a:pPr algn="just"/>
            <a:r>
              <a:rPr lang="es-ES" sz="1800" i="1" dirty="0"/>
              <a:t>Número de usuarios atendidos es de 21.809 entre mestizos y montubios (Masculino: 10.983 - Femenino: 10.826 </a:t>
            </a:r>
            <a:endParaRPr lang="es-EC" sz="1800" i="1"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8"/>
        <p:cNvGrpSpPr/>
        <p:nvPr/>
      </p:nvGrpSpPr>
      <p:grpSpPr>
        <a:xfrm>
          <a:off x="0" y="0"/>
          <a:ext cx="0" cy="0"/>
          <a:chOff x="0" y="0"/>
          <a:chExt cx="0" cy="0"/>
        </a:xfrm>
      </p:grpSpPr>
      <p:pic>
        <p:nvPicPr>
          <p:cNvPr id="119" name="Google Shape;119;p5"/>
          <p:cNvPicPr preferRelativeResize="0"/>
          <p:nvPr/>
        </p:nvPicPr>
        <p:blipFill rotWithShape="1">
          <a:blip r:embed="rId3">
            <a:alphaModFix/>
          </a:blip>
          <a:srcRect l="29748" t="14478" r="1190"/>
          <a:stretch/>
        </p:blipFill>
        <p:spPr>
          <a:xfrm>
            <a:off x="0" y="0"/>
            <a:ext cx="10850193" cy="6858000"/>
          </a:xfrm>
          <a:prstGeom prst="rect">
            <a:avLst/>
          </a:prstGeom>
          <a:noFill/>
          <a:ln>
            <a:noFill/>
          </a:ln>
        </p:spPr>
      </p:pic>
      <p:pic>
        <p:nvPicPr>
          <p:cNvPr id="120" name="Google Shape;120;p5"/>
          <p:cNvPicPr preferRelativeResize="0"/>
          <p:nvPr/>
        </p:nvPicPr>
        <p:blipFill rotWithShape="1">
          <a:blip r:embed="rId4">
            <a:alphaModFix/>
          </a:blip>
          <a:srcRect/>
          <a:stretch/>
        </p:blipFill>
        <p:spPr>
          <a:xfrm>
            <a:off x="-2" y="0"/>
            <a:ext cx="12192002" cy="6858000"/>
          </a:xfrm>
          <a:prstGeom prst="rect">
            <a:avLst/>
          </a:prstGeom>
          <a:noFill/>
          <a:ln>
            <a:noFill/>
          </a:ln>
        </p:spPr>
      </p:pic>
      <p:sp>
        <p:nvSpPr>
          <p:cNvPr id="121" name="Google Shape;121;p5"/>
          <p:cNvSpPr/>
          <p:nvPr/>
        </p:nvSpPr>
        <p:spPr>
          <a:xfrm>
            <a:off x="6958738" y="2671998"/>
            <a:ext cx="4695517" cy="1323439"/>
          </a:xfrm>
          <a:prstGeom prst="rect">
            <a:avLst/>
          </a:prstGeom>
          <a:noFill/>
          <a:ln>
            <a:noFill/>
          </a:ln>
        </p:spPr>
        <p:txBody>
          <a:bodyPr spcFirstLastPara="1" wrap="square" lIns="91425" tIns="45700" rIns="91425" bIns="45700" anchor="t" anchorCtr="0">
            <a:spAutoFit/>
          </a:bodyPr>
          <a:lstStyle/>
          <a:p>
            <a:pPr marL="0" marR="0" lvl="0" indent="0" algn="r" rtl="0">
              <a:spcBef>
                <a:spcPts val="0"/>
              </a:spcBef>
              <a:spcAft>
                <a:spcPts val="0"/>
              </a:spcAft>
              <a:buNone/>
            </a:pPr>
            <a:r>
              <a:rPr lang="es-ES" sz="4000" b="1">
                <a:solidFill>
                  <a:schemeClr val="lt1"/>
                </a:solidFill>
                <a:latin typeface="Helvetica Neue"/>
                <a:ea typeface="Helvetica Neue"/>
                <a:cs typeface="Helvetica Neue"/>
                <a:sym typeface="Helvetica Neue"/>
              </a:rPr>
              <a:t>LOGROS ALCANZADOS</a:t>
            </a:r>
            <a:endParaRPr/>
          </a:p>
        </p:txBody>
      </p:sp>
      <p:sp>
        <p:nvSpPr>
          <p:cNvPr id="122" name="Google Shape;122;p5"/>
          <p:cNvSpPr txBox="1"/>
          <p:nvPr/>
        </p:nvSpPr>
        <p:spPr>
          <a:xfrm>
            <a:off x="229220" y="-3161506"/>
            <a:ext cx="5904880" cy="258532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ESPACIO FOTOGRFÍA</a:t>
            </a:r>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La fotografía se debe poner en la plantilla, ubicarla en el espacio designado, como está en el ejemplo de la diapositiva. </a:t>
            </a:r>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Para lograr esto, se debe:</a:t>
            </a:r>
            <a:endParaRPr/>
          </a:p>
          <a:p>
            <a:pPr marL="1021019" marR="0" lvl="1" indent="-457200" algn="just" rtl="0">
              <a:spcBef>
                <a:spcPts val="0"/>
              </a:spcBef>
              <a:spcAft>
                <a:spcPts val="0"/>
              </a:spcAft>
              <a:buClr>
                <a:schemeClr val="dk1"/>
              </a:buClr>
              <a:buSzPts val="1800"/>
              <a:buFont typeface="Calibri"/>
              <a:buAutoNum type="arabicPeriod"/>
            </a:pPr>
            <a:r>
              <a:rPr lang="es-ES" sz="1800" b="0" i="0" u="none" strike="noStrike" cap="none">
                <a:solidFill>
                  <a:schemeClr val="dk1"/>
                </a:solidFill>
                <a:latin typeface="Calibri"/>
                <a:ea typeface="Calibri"/>
                <a:cs typeface="Calibri"/>
                <a:sym typeface="Calibri"/>
              </a:rPr>
              <a:t>Dar clic derecho en la fotografía y seleccionar “Enviar al fondo”.</a:t>
            </a:r>
            <a:endParaRPr/>
          </a:p>
          <a:p>
            <a:pPr marL="1021019" marR="0" lvl="1" indent="-457200" algn="just" rtl="0">
              <a:spcBef>
                <a:spcPts val="0"/>
              </a:spcBef>
              <a:spcAft>
                <a:spcPts val="0"/>
              </a:spcAft>
              <a:buClr>
                <a:schemeClr val="dk1"/>
              </a:buClr>
              <a:buSzPts val="1800"/>
              <a:buFont typeface="Calibri"/>
              <a:buAutoNum type="arabicPeriod"/>
            </a:pPr>
            <a:r>
              <a:rPr lang="es-ES" sz="1800" b="0" i="0" u="none" strike="noStrike" cap="none">
                <a:solidFill>
                  <a:schemeClr val="dk1"/>
                </a:solidFill>
                <a:latin typeface="Calibri"/>
                <a:ea typeface="Calibri"/>
                <a:cs typeface="Calibri"/>
                <a:sym typeface="Calibri"/>
              </a:rPr>
              <a:t>Dar clic derecho en la fotografía y seleccionar “Recortar”, y realizar el recorte a necesidad, hasta que quede a proporción del ejemplo.</a:t>
            </a:r>
            <a:endParaRPr/>
          </a:p>
        </p:txBody>
      </p:sp>
      <p:cxnSp>
        <p:nvCxnSpPr>
          <p:cNvPr id="123" name="Google Shape;123;p5"/>
          <p:cNvCxnSpPr/>
          <p:nvPr/>
        </p:nvCxnSpPr>
        <p:spPr>
          <a:xfrm rot="-5400000" flipH="1">
            <a:off x="-129879" y="-1199371"/>
            <a:ext cx="1450500" cy="732300"/>
          </a:xfrm>
          <a:prstGeom prst="bentConnector3">
            <a:avLst>
              <a:gd name="adj1" fmla="val 49995"/>
            </a:avLst>
          </a:prstGeom>
          <a:noFill/>
          <a:ln w="9525" cap="flat" cmpd="sng">
            <a:solidFill>
              <a:schemeClr val="accent1"/>
            </a:solidFill>
            <a:prstDash val="solid"/>
            <a:miter lim="800000"/>
            <a:headEnd type="none" w="sm" len="sm"/>
            <a:tailEnd type="triangle" w="med" len="med"/>
          </a:ln>
        </p:spPr>
      </p:cxnSp>
      <p:sp>
        <p:nvSpPr>
          <p:cNvPr id="124" name="Google Shape;124;p5"/>
          <p:cNvSpPr txBox="1"/>
          <p:nvPr/>
        </p:nvSpPr>
        <p:spPr>
          <a:xfrm>
            <a:off x="7648985" y="-2161604"/>
            <a:ext cx="4111215" cy="147732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separador de temas</a:t>
            </a:r>
            <a:endParaRPr sz="1800">
              <a:solidFill>
                <a:schemeClr val="dk1"/>
              </a:solidFill>
              <a:latin typeface="Calibri"/>
              <a:ea typeface="Calibri"/>
              <a:cs typeface="Calibri"/>
              <a:sym typeface="Calibri"/>
            </a:endParaRPr>
          </a:p>
          <a:p>
            <a:pPr marL="457200" marR="0" lvl="0" indent="-457200" algn="just" rtl="0">
              <a:spcBef>
                <a:spcPts val="0"/>
              </a:spcBef>
              <a:spcAft>
                <a:spcPts val="0"/>
              </a:spcAft>
              <a:buClr>
                <a:schemeClr val="dk1"/>
              </a:buClr>
              <a:buSzPts val="1800"/>
              <a:buFont typeface="Calibri"/>
              <a:buAutoNum type="alphaLcParenR"/>
            </a:pPr>
            <a:r>
              <a:rPr lang="es-ES" sz="1800">
                <a:solidFill>
                  <a:schemeClr val="dk1"/>
                </a:solidFill>
                <a:latin typeface="Calibri"/>
                <a:ea typeface="Calibri"/>
                <a:cs typeface="Calibri"/>
                <a:sym typeface="Calibri"/>
              </a:rPr>
              <a:t>Títulos y subtítulos: Se debe usar la tipografía Helvética, estar en negrilla, color blanco, con sombra y con el espacio entre caracteres, “Estrecho”.</a:t>
            </a:r>
            <a:endParaRPr/>
          </a:p>
        </p:txBody>
      </p:sp>
      <p:cxnSp>
        <p:nvCxnSpPr>
          <p:cNvPr id="125" name="Google Shape;125;p5"/>
          <p:cNvCxnSpPr/>
          <p:nvPr/>
        </p:nvCxnSpPr>
        <p:spPr>
          <a:xfrm rot="-5400000" flipH="1">
            <a:off x="7370535" y="-10603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cxnSp>
        <p:nvCxnSpPr>
          <p:cNvPr id="130" name="Google Shape;130;p6"/>
          <p:cNvCxnSpPr/>
          <p:nvPr/>
        </p:nvCxnSpPr>
        <p:spPr>
          <a:xfrm rot="-5400000" flipH="1">
            <a:off x="195035" y="-10603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sp>
        <p:nvSpPr>
          <p:cNvPr id="131" name="Google Shape;131;p6"/>
          <p:cNvSpPr txBox="1"/>
          <p:nvPr/>
        </p:nvSpPr>
        <p:spPr>
          <a:xfrm>
            <a:off x="495206" y="-2597201"/>
            <a:ext cx="7278957" cy="175432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contenido de la presentación</a:t>
            </a:r>
            <a:endParaRPr sz="1800">
              <a:solidFill>
                <a:schemeClr val="dk1"/>
              </a:solidFill>
              <a:latin typeface="Calibri"/>
              <a:ea typeface="Calibri"/>
              <a:cs typeface="Calibri"/>
              <a:sym typeface="Calibri"/>
            </a:endParaRPr>
          </a:p>
          <a:p>
            <a:pPr marL="457200" marR="0" lvl="0" indent="-457200" algn="just" rtl="0">
              <a:spcBef>
                <a:spcPts val="0"/>
              </a:spcBef>
              <a:spcAft>
                <a:spcPts val="0"/>
              </a:spcAft>
              <a:buClr>
                <a:schemeClr val="dk1"/>
              </a:buClr>
              <a:buSzPts val="1800"/>
              <a:buFont typeface="Calibri"/>
              <a:buAutoNum type="alphaLcParenR"/>
            </a:pPr>
            <a:r>
              <a:rPr lang="es-ES" sz="1800" b="1">
                <a:solidFill>
                  <a:schemeClr val="dk1"/>
                </a:solidFill>
                <a:latin typeface="Calibri"/>
                <a:ea typeface="Calibri"/>
                <a:cs typeface="Calibri"/>
                <a:sym typeface="Calibri"/>
              </a:rPr>
              <a:t>Títulos: </a:t>
            </a:r>
            <a:r>
              <a:rPr lang="es-ES" sz="1800">
                <a:solidFill>
                  <a:schemeClr val="dk1"/>
                </a:solidFill>
                <a:latin typeface="Calibri"/>
                <a:ea typeface="Calibri"/>
                <a:cs typeface="Calibri"/>
                <a:sym typeface="Calibri"/>
              </a:rPr>
              <a:t>Se debe usar la tipografía Helvética, estar en negrilla, de color blanco, y a un tamaño más grande del subtítulo.</a:t>
            </a:r>
            <a:endParaRPr/>
          </a:p>
          <a:p>
            <a:pPr marL="457200" marR="0" lvl="0" indent="-457200" algn="just" rtl="0">
              <a:spcBef>
                <a:spcPts val="0"/>
              </a:spcBef>
              <a:spcAft>
                <a:spcPts val="0"/>
              </a:spcAft>
              <a:buClr>
                <a:schemeClr val="dk1"/>
              </a:buClr>
              <a:buSzPts val="1800"/>
              <a:buFont typeface="Calibri"/>
              <a:buAutoNum type="alphaLcParenR"/>
            </a:pPr>
            <a:r>
              <a:rPr lang="es-ES" sz="1800" b="1">
                <a:solidFill>
                  <a:schemeClr val="dk1"/>
                </a:solidFill>
                <a:latin typeface="Calibri"/>
                <a:ea typeface="Calibri"/>
                <a:cs typeface="Calibri"/>
                <a:sym typeface="Calibri"/>
              </a:rPr>
              <a:t>Subtítulo o descripción del tema: </a:t>
            </a:r>
            <a:r>
              <a:rPr lang="es-ES" sz="1800">
                <a:solidFill>
                  <a:schemeClr val="dk1"/>
                </a:solidFill>
                <a:latin typeface="Calibri"/>
                <a:ea typeface="Calibri"/>
                <a:cs typeface="Calibri"/>
                <a:sym typeface="Calibri"/>
              </a:rPr>
              <a:t>Se debe usar la tipografía Helvética, el tamaño deberá ser menor al titulo, en color azul y con el espacio entre caracteres, “Estrecho”.</a:t>
            </a:r>
            <a:endParaRPr sz="1800">
              <a:solidFill>
                <a:schemeClr val="dk1"/>
              </a:solidFill>
              <a:latin typeface="Calibri"/>
              <a:ea typeface="Calibri"/>
              <a:cs typeface="Calibri"/>
              <a:sym typeface="Calibri"/>
            </a:endParaRPr>
          </a:p>
        </p:txBody>
      </p:sp>
      <p:sp>
        <p:nvSpPr>
          <p:cNvPr id="132" name="Google Shape;132;p6"/>
          <p:cNvSpPr txBox="1"/>
          <p:nvPr/>
        </p:nvSpPr>
        <p:spPr>
          <a:xfrm>
            <a:off x="1329159" y="-805286"/>
            <a:ext cx="5389141" cy="64633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Nota: </a:t>
            </a:r>
            <a:r>
              <a:rPr lang="es-ES" sz="1800">
                <a:solidFill>
                  <a:schemeClr val="dk1"/>
                </a:solidFill>
                <a:latin typeface="Calibri"/>
                <a:ea typeface="Calibri"/>
                <a:cs typeface="Calibri"/>
                <a:sym typeface="Calibri"/>
              </a:rPr>
              <a:t>La franja lila, se mueve y es editable, para que se pueda ajustar a necesidad de los textos.</a:t>
            </a:r>
            <a:endParaRPr sz="1800">
              <a:solidFill>
                <a:schemeClr val="dk1"/>
              </a:solidFill>
              <a:latin typeface="Calibri"/>
              <a:ea typeface="Calibri"/>
              <a:cs typeface="Calibri"/>
              <a:sym typeface="Calibri"/>
            </a:endParaRPr>
          </a:p>
        </p:txBody>
      </p:sp>
      <p:sp>
        <p:nvSpPr>
          <p:cNvPr id="133" name="Google Shape;133;p6"/>
          <p:cNvSpPr txBox="1"/>
          <p:nvPr/>
        </p:nvSpPr>
        <p:spPr>
          <a:xfrm>
            <a:off x="495206" y="491049"/>
            <a:ext cx="7524082"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ES" sz="2800" b="1" dirty="0">
                <a:solidFill>
                  <a:srgbClr val="1524A1"/>
                </a:solidFill>
                <a:latin typeface="Helvetica Neue"/>
                <a:ea typeface="Helvetica Neue"/>
                <a:cs typeface="Helvetica Neue"/>
                <a:sym typeface="Helvetica Neue"/>
              </a:rPr>
              <a:t>Servicios web de Laboratorio </a:t>
            </a:r>
            <a:endParaRPr dirty="0"/>
          </a:p>
        </p:txBody>
      </p:sp>
      <p:sp>
        <p:nvSpPr>
          <p:cNvPr id="134" name="Google Shape;134;p6"/>
          <p:cNvSpPr txBox="1"/>
          <p:nvPr/>
        </p:nvSpPr>
        <p:spPr>
          <a:xfrm>
            <a:off x="495206" y="968971"/>
            <a:ext cx="5600794" cy="369291"/>
          </a:xfrm>
          <a:prstGeom prst="rect">
            <a:avLst/>
          </a:prstGeom>
          <a:noFill/>
          <a:ln>
            <a:noFill/>
          </a:ln>
        </p:spPr>
        <p:txBody>
          <a:bodyPr spcFirstLastPara="1" wrap="square" lIns="91425" tIns="45700" rIns="91425" bIns="45700" anchor="t" anchorCtr="0">
            <a:spAutoFit/>
          </a:bodyPr>
          <a:lstStyle/>
          <a:p>
            <a:pPr lvl="0"/>
            <a:r>
              <a:rPr lang="es-ES" sz="1800" b="1" dirty="0">
                <a:solidFill>
                  <a:srgbClr val="1524A1"/>
                </a:solidFill>
                <a:latin typeface="Helvetica Neue"/>
                <a:ea typeface="Helvetica Neue"/>
                <a:cs typeface="Helvetica Neue"/>
                <a:sym typeface="Helvetica Neue"/>
              </a:rPr>
              <a:t>Interfaz para Servicios web de Laboratorio</a:t>
            </a:r>
            <a:endParaRPr sz="1800" dirty="0">
              <a:solidFill>
                <a:srgbClr val="1524A1"/>
              </a:solidFill>
              <a:latin typeface="Helvetica Neue"/>
              <a:ea typeface="Helvetica Neue"/>
              <a:cs typeface="Helvetica Neue"/>
              <a:sym typeface="Helvetica Neue"/>
            </a:endParaRPr>
          </a:p>
        </p:txBody>
      </p:sp>
      <p:sp>
        <p:nvSpPr>
          <p:cNvPr id="2" name="CuadroTexto 1">
            <a:extLst>
              <a:ext uri="{FF2B5EF4-FFF2-40B4-BE49-F238E27FC236}">
                <a16:creationId xmlns:a16="http://schemas.microsoft.com/office/drawing/2014/main" id="{22953DCE-B944-9686-D33F-D6B1885BABAF}"/>
              </a:ext>
            </a:extLst>
          </p:cNvPr>
          <p:cNvSpPr txBox="1"/>
          <p:nvPr/>
        </p:nvSpPr>
        <p:spPr>
          <a:xfrm>
            <a:off x="495206" y="1426464"/>
            <a:ext cx="10506456" cy="307777"/>
          </a:xfrm>
          <a:prstGeom prst="rect">
            <a:avLst/>
          </a:prstGeom>
          <a:noFill/>
        </p:spPr>
        <p:txBody>
          <a:bodyPr wrap="square" rtlCol="0">
            <a:spAutoFit/>
          </a:bodyPr>
          <a:lstStyle/>
          <a:p>
            <a:r>
              <a:rPr lang="es-ES" dirty="0"/>
              <a:t>Implementación de la validación automatizada de resultados y valores referenciales en el sistema AS400</a:t>
            </a:r>
            <a:endParaRPr lang="es-EC" dirty="0"/>
          </a:p>
        </p:txBody>
      </p:sp>
      <p:pic>
        <p:nvPicPr>
          <p:cNvPr id="3" name="Imagen 2">
            <a:extLst>
              <a:ext uri="{FF2B5EF4-FFF2-40B4-BE49-F238E27FC236}">
                <a16:creationId xmlns:a16="http://schemas.microsoft.com/office/drawing/2014/main" id="{5242AD5C-35A7-C99C-5170-3C13C158ED51}"/>
              </a:ext>
            </a:extLst>
          </p:cNvPr>
          <p:cNvPicPr>
            <a:picLocks noChangeAspect="1"/>
          </p:cNvPicPr>
          <p:nvPr/>
        </p:nvPicPr>
        <p:blipFill>
          <a:blip r:embed="rId3"/>
          <a:stretch>
            <a:fillRect/>
          </a:stretch>
        </p:blipFill>
        <p:spPr>
          <a:xfrm>
            <a:off x="625474" y="1785867"/>
            <a:ext cx="5340257" cy="3356181"/>
          </a:xfrm>
          <a:prstGeom prst="rect">
            <a:avLst/>
          </a:prstGeom>
        </p:spPr>
      </p:pic>
      <p:pic>
        <p:nvPicPr>
          <p:cNvPr id="5" name="Imagen 4">
            <a:extLst>
              <a:ext uri="{FF2B5EF4-FFF2-40B4-BE49-F238E27FC236}">
                <a16:creationId xmlns:a16="http://schemas.microsoft.com/office/drawing/2014/main" id="{F4AA1875-315A-6B4E-ABEB-F0A349B769D9}"/>
              </a:ext>
            </a:extLst>
          </p:cNvPr>
          <p:cNvPicPr>
            <a:picLocks noChangeAspect="1"/>
          </p:cNvPicPr>
          <p:nvPr/>
        </p:nvPicPr>
        <p:blipFill>
          <a:blip r:embed="rId4"/>
          <a:stretch>
            <a:fillRect/>
          </a:stretch>
        </p:blipFill>
        <p:spPr>
          <a:xfrm>
            <a:off x="6096001" y="1822442"/>
            <a:ext cx="5470526" cy="331960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33;p6">
            <a:extLst>
              <a:ext uri="{FF2B5EF4-FFF2-40B4-BE49-F238E27FC236}">
                <a16:creationId xmlns:a16="http://schemas.microsoft.com/office/drawing/2014/main" id="{90B102F0-C3C7-F2CF-7108-B847B56C040F}"/>
              </a:ext>
            </a:extLst>
          </p:cNvPr>
          <p:cNvSpPr txBox="1"/>
          <p:nvPr/>
        </p:nvSpPr>
        <p:spPr>
          <a:xfrm>
            <a:off x="495206" y="491008"/>
            <a:ext cx="9416890" cy="523180"/>
          </a:xfrm>
          <a:prstGeom prst="rect">
            <a:avLst/>
          </a:prstGeom>
          <a:noFill/>
          <a:ln>
            <a:noFill/>
          </a:ln>
        </p:spPr>
        <p:txBody>
          <a:bodyPr spcFirstLastPara="1" wrap="square" lIns="91425" tIns="45700" rIns="91425" bIns="45700" anchor="t" anchorCtr="0">
            <a:spAutoFit/>
          </a:bodyPr>
          <a:lstStyle/>
          <a:p>
            <a:pPr lvl="0"/>
            <a:r>
              <a:rPr lang="es-ES" sz="2800" b="1" dirty="0">
                <a:solidFill>
                  <a:srgbClr val="1524A1"/>
                </a:solidFill>
                <a:latin typeface="Helvetica Neue"/>
                <a:ea typeface="Helvetica Neue"/>
                <a:cs typeface="Helvetica Neue"/>
                <a:sym typeface="Helvetica Neue"/>
              </a:rPr>
              <a:t>Recetas enviadas al email de afiliado/a</a:t>
            </a:r>
            <a:endParaRPr lang="es-ES" sz="2800" dirty="0"/>
          </a:p>
        </p:txBody>
      </p:sp>
      <p:sp>
        <p:nvSpPr>
          <p:cNvPr id="5" name="Google Shape;134;p6">
            <a:extLst>
              <a:ext uri="{FF2B5EF4-FFF2-40B4-BE49-F238E27FC236}">
                <a16:creationId xmlns:a16="http://schemas.microsoft.com/office/drawing/2014/main" id="{D47468BD-6E67-D061-6342-4E13D7C9408C}"/>
              </a:ext>
            </a:extLst>
          </p:cNvPr>
          <p:cNvSpPr txBox="1"/>
          <p:nvPr/>
        </p:nvSpPr>
        <p:spPr>
          <a:xfrm>
            <a:off x="495206" y="1129420"/>
            <a:ext cx="10386154" cy="369291"/>
          </a:xfrm>
          <a:prstGeom prst="rect">
            <a:avLst/>
          </a:prstGeom>
          <a:noFill/>
          <a:ln>
            <a:noFill/>
          </a:ln>
        </p:spPr>
        <p:txBody>
          <a:bodyPr spcFirstLastPara="1" wrap="square" lIns="91425" tIns="45700" rIns="91425" bIns="45700" anchor="t" anchorCtr="0">
            <a:spAutoFit/>
          </a:bodyPr>
          <a:lstStyle/>
          <a:p>
            <a:pPr lvl="0" algn="just"/>
            <a:r>
              <a:rPr lang="es-ES" sz="1800" b="1" dirty="0">
                <a:solidFill>
                  <a:srgbClr val="1524A1"/>
                </a:solidFill>
                <a:latin typeface="Helvetica Neue"/>
                <a:ea typeface="Helvetica Neue"/>
                <a:cs typeface="Helvetica Neue"/>
                <a:sym typeface="Helvetica Neue"/>
              </a:rPr>
              <a:t>Envío automático de indicaciones terapéuticas de las recetas individualizadas al email del paciente.</a:t>
            </a:r>
          </a:p>
        </p:txBody>
      </p:sp>
      <p:sp>
        <p:nvSpPr>
          <p:cNvPr id="6" name="CuadroTexto 5">
            <a:extLst>
              <a:ext uri="{FF2B5EF4-FFF2-40B4-BE49-F238E27FC236}">
                <a16:creationId xmlns:a16="http://schemas.microsoft.com/office/drawing/2014/main" id="{E4495840-E258-4DBF-8EA3-4D1EC4A77F62}"/>
              </a:ext>
            </a:extLst>
          </p:cNvPr>
          <p:cNvSpPr txBox="1"/>
          <p:nvPr/>
        </p:nvSpPr>
        <p:spPr>
          <a:xfrm>
            <a:off x="495206" y="1890942"/>
            <a:ext cx="10506456" cy="523220"/>
          </a:xfrm>
          <a:prstGeom prst="rect">
            <a:avLst/>
          </a:prstGeom>
          <a:noFill/>
        </p:spPr>
        <p:txBody>
          <a:bodyPr wrap="square" rtlCol="0">
            <a:spAutoFit/>
          </a:bodyPr>
          <a:lstStyle/>
          <a:p>
            <a:pPr algn="just"/>
            <a:r>
              <a:rPr lang="es-ES" i="1" dirty="0"/>
              <a:t>Implementación de envío automático de indicaciones terapéuticas de las recetas individualizadas al email del paciente, para lo cual se deberá tener actualizada la dirección de correo electrónico del paciente en el sistema MIS/AS400. </a:t>
            </a:r>
            <a:endParaRPr lang="es-EC" i="1" dirty="0"/>
          </a:p>
        </p:txBody>
      </p:sp>
      <p:pic>
        <p:nvPicPr>
          <p:cNvPr id="7" name="Imagen 6">
            <a:extLst>
              <a:ext uri="{FF2B5EF4-FFF2-40B4-BE49-F238E27FC236}">
                <a16:creationId xmlns:a16="http://schemas.microsoft.com/office/drawing/2014/main" id="{6E50BB43-FA8A-3C1D-B811-88CEE10F92E6}"/>
              </a:ext>
            </a:extLst>
          </p:cNvPr>
          <p:cNvPicPr>
            <a:picLocks noChangeAspect="1"/>
          </p:cNvPicPr>
          <p:nvPr/>
        </p:nvPicPr>
        <p:blipFill>
          <a:blip r:embed="rId2"/>
          <a:srcRect t="12534" b="16469"/>
          <a:stretch>
            <a:fillRect/>
          </a:stretch>
        </p:blipFill>
        <p:spPr>
          <a:xfrm>
            <a:off x="3227832" y="2552667"/>
            <a:ext cx="2508504" cy="3957751"/>
          </a:xfrm>
          <a:prstGeom prst="rect">
            <a:avLst/>
          </a:prstGeom>
        </p:spPr>
      </p:pic>
    </p:spTree>
    <p:extLst>
      <p:ext uri="{BB962C8B-B14F-4D97-AF65-F5344CB8AC3E}">
        <p14:creationId xmlns:p14="http://schemas.microsoft.com/office/powerpoint/2010/main" val="18594785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Google Shape;133;p6">
            <a:extLst>
              <a:ext uri="{FF2B5EF4-FFF2-40B4-BE49-F238E27FC236}">
                <a16:creationId xmlns:a16="http://schemas.microsoft.com/office/drawing/2014/main" id="{709EEE29-CC8E-6A04-74BE-556DC78A2117}"/>
              </a:ext>
            </a:extLst>
          </p:cNvPr>
          <p:cNvSpPr txBox="1"/>
          <p:nvPr/>
        </p:nvSpPr>
        <p:spPr>
          <a:xfrm>
            <a:off x="495206" y="491008"/>
            <a:ext cx="9416890" cy="523180"/>
          </a:xfrm>
          <a:prstGeom prst="rect">
            <a:avLst/>
          </a:prstGeom>
          <a:noFill/>
          <a:ln>
            <a:noFill/>
          </a:ln>
        </p:spPr>
        <p:txBody>
          <a:bodyPr spcFirstLastPara="1" wrap="square" lIns="91425" tIns="45700" rIns="91425" bIns="45700" anchor="t" anchorCtr="0">
            <a:spAutoFit/>
          </a:bodyPr>
          <a:lstStyle/>
          <a:p>
            <a:pPr lvl="0"/>
            <a:r>
              <a:rPr lang="es-ES" sz="2800" b="1" dirty="0">
                <a:solidFill>
                  <a:srgbClr val="1524A1"/>
                </a:solidFill>
                <a:latin typeface="Helvetica Neue"/>
                <a:ea typeface="Helvetica Neue"/>
                <a:cs typeface="Helvetica Neue"/>
                <a:sym typeface="Helvetica Neue"/>
              </a:rPr>
              <a:t>Ampliación de horario para ecografías</a:t>
            </a:r>
            <a:endParaRPr lang="es-ES" sz="2800" dirty="0"/>
          </a:p>
        </p:txBody>
      </p:sp>
      <p:sp>
        <p:nvSpPr>
          <p:cNvPr id="5" name="Google Shape;134;p6">
            <a:extLst>
              <a:ext uri="{FF2B5EF4-FFF2-40B4-BE49-F238E27FC236}">
                <a16:creationId xmlns:a16="http://schemas.microsoft.com/office/drawing/2014/main" id="{AFF4018E-9546-5FE5-A1E2-015E33AD84BF}"/>
              </a:ext>
            </a:extLst>
          </p:cNvPr>
          <p:cNvSpPr txBox="1"/>
          <p:nvPr/>
        </p:nvSpPr>
        <p:spPr>
          <a:xfrm>
            <a:off x="495206" y="1129420"/>
            <a:ext cx="10386154" cy="369291"/>
          </a:xfrm>
          <a:prstGeom prst="rect">
            <a:avLst/>
          </a:prstGeom>
          <a:noFill/>
          <a:ln>
            <a:noFill/>
          </a:ln>
        </p:spPr>
        <p:txBody>
          <a:bodyPr spcFirstLastPara="1" wrap="square" lIns="91425" tIns="45700" rIns="91425" bIns="45700" anchor="t" anchorCtr="0">
            <a:spAutoFit/>
          </a:bodyPr>
          <a:lstStyle/>
          <a:p>
            <a:pPr lvl="0" algn="just"/>
            <a:r>
              <a:rPr lang="es-ES" sz="1800" b="1" dirty="0">
                <a:solidFill>
                  <a:srgbClr val="1524A1"/>
                </a:solidFill>
                <a:latin typeface="Helvetica Neue"/>
                <a:ea typeface="Helvetica Neue"/>
                <a:cs typeface="Helvetica Neue"/>
                <a:sym typeface="Helvetica Neue"/>
              </a:rPr>
              <a:t>Ampliación de horarios para realizar ecografías a afiliados/as</a:t>
            </a:r>
          </a:p>
        </p:txBody>
      </p:sp>
      <p:sp>
        <p:nvSpPr>
          <p:cNvPr id="6" name="CuadroTexto 5">
            <a:extLst>
              <a:ext uri="{FF2B5EF4-FFF2-40B4-BE49-F238E27FC236}">
                <a16:creationId xmlns:a16="http://schemas.microsoft.com/office/drawing/2014/main" id="{12EA33DA-1E5A-32CC-69C0-E4217E18DDD1}"/>
              </a:ext>
            </a:extLst>
          </p:cNvPr>
          <p:cNvSpPr txBox="1"/>
          <p:nvPr/>
        </p:nvSpPr>
        <p:spPr>
          <a:xfrm>
            <a:off x="495206" y="1808646"/>
            <a:ext cx="10506456" cy="954107"/>
          </a:xfrm>
          <a:prstGeom prst="rect">
            <a:avLst/>
          </a:prstGeom>
          <a:noFill/>
        </p:spPr>
        <p:txBody>
          <a:bodyPr wrap="square" rtlCol="0">
            <a:spAutoFit/>
          </a:bodyPr>
          <a:lstStyle/>
          <a:p>
            <a:pPr algn="just"/>
            <a:r>
              <a:rPr lang="es-ES" i="1" dirty="0"/>
              <a:t>Ampliación de horario para realizar más ecografías permitió acortar el tiempo de espera de las y los afiliados que necesitan contar con este auxiliar de diagnóstico insumo que es de gran importancia ya que el médico tratante debe tener el soporte para el diagnóstico en las diferentes patologías que se atienden a diario en el Centro de Especialidades Balzar y así brindar una atención más efectiva en la consulta externa.</a:t>
            </a:r>
            <a:endParaRPr lang="es-EC" i="1" dirty="0"/>
          </a:p>
        </p:txBody>
      </p:sp>
      <p:pic>
        <p:nvPicPr>
          <p:cNvPr id="8" name="Imagen 7">
            <a:extLst>
              <a:ext uri="{FF2B5EF4-FFF2-40B4-BE49-F238E27FC236}">
                <a16:creationId xmlns:a16="http://schemas.microsoft.com/office/drawing/2014/main" id="{58976AED-F002-8999-B169-FBF051ADE212}"/>
              </a:ext>
            </a:extLst>
          </p:cNvPr>
          <p:cNvPicPr>
            <a:picLocks noChangeAspect="1"/>
          </p:cNvPicPr>
          <p:nvPr/>
        </p:nvPicPr>
        <p:blipFill>
          <a:blip r:embed="rId2"/>
          <a:stretch>
            <a:fillRect/>
          </a:stretch>
        </p:blipFill>
        <p:spPr>
          <a:xfrm>
            <a:off x="5118020" y="2629606"/>
            <a:ext cx="3150108" cy="3803904"/>
          </a:xfrm>
          <a:prstGeom prst="rect">
            <a:avLst/>
          </a:prstGeom>
        </p:spPr>
      </p:pic>
    </p:spTree>
    <p:extLst>
      <p:ext uri="{BB962C8B-B14F-4D97-AF65-F5344CB8AC3E}">
        <p14:creationId xmlns:p14="http://schemas.microsoft.com/office/powerpoint/2010/main" val="6335317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13"/>
          <p:cNvSpPr txBox="1"/>
          <p:nvPr/>
        </p:nvSpPr>
        <p:spPr>
          <a:xfrm>
            <a:off x="229220" y="-3161506"/>
            <a:ext cx="5904880" cy="258532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ESPACIO FOTOGRFÍA</a:t>
            </a:r>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La fotografía se debe poner en la plantilla, ubicarla en el espacio designado, como está en el ejemplo de la diapositiva. </a:t>
            </a:r>
            <a:endParaRPr/>
          </a:p>
          <a:p>
            <a:pPr marL="0" marR="0" lvl="0" indent="0" algn="just" rtl="0">
              <a:spcBef>
                <a:spcPts val="0"/>
              </a:spcBef>
              <a:spcAft>
                <a:spcPts val="0"/>
              </a:spcAft>
              <a:buNone/>
            </a:pPr>
            <a:r>
              <a:rPr lang="es-ES" sz="1800">
                <a:solidFill>
                  <a:schemeClr val="dk1"/>
                </a:solidFill>
                <a:latin typeface="Calibri"/>
                <a:ea typeface="Calibri"/>
                <a:cs typeface="Calibri"/>
                <a:sym typeface="Calibri"/>
              </a:rPr>
              <a:t>Para lograr esto, se debe:</a:t>
            </a:r>
            <a:endParaRPr/>
          </a:p>
          <a:p>
            <a:pPr marL="1021019" marR="0" lvl="1" indent="-457200" algn="just" rtl="0">
              <a:spcBef>
                <a:spcPts val="0"/>
              </a:spcBef>
              <a:spcAft>
                <a:spcPts val="0"/>
              </a:spcAft>
              <a:buClr>
                <a:schemeClr val="dk1"/>
              </a:buClr>
              <a:buSzPts val="1800"/>
              <a:buFont typeface="Calibri"/>
              <a:buAutoNum type="arabicPeriod"/>
            </a:pPr>
            <a:r>
              <a:rPr lang="es-ES" sz="1800" b="0" i="0" u="none" strike="noStrike" cap="none">
                <a:solidFill>
                  <a:schemeClr val="dk1"/>
                </a:solidFill>
                <a:latin typeface="Calibri"/>
                <a:ea typeface="Calibri"/>
                <a:cs typeface="Calibri"/>
                <a:sym typeface="Calibri"/>
              </a:rPr>
              <a:t>Dar clic derecho en la fotografía y seleccionar “Enviar al fondo”.</a:t>
            </a:r>
            <a:endParaRPr/>
          </a:p>
          <a:p>
            <a:pPr marL="1021019" marR="0" lvl="1" indent="-457200" algn="just" rtl="0">
              <a:spcBef>
                <a:spcPts val="0"/>
              </a:spcBef>
              <a:spcAft>
                <a:spcPts val="0"/>
              </a:spcAft>
              <a:buClr>
                <a:schemeClr val="dk1"/>
              </a:buClr>
              <a:buSzPts val="1800"/>
              <a:buFont typeface="Calibri"/>
              <a:buAutoNum type="arabicPeriod"/>
            </a:pPr>
            <a:r>
              <a:rPr lang="es-ES" sz="1800" b="0" i="0" u="none" strike="noStrike" cap="none">
                <a:solidFill>
                  <a:schemeClr val="dk1"/>
                </a:solidFill>
                <a:latin typeface="Calibri"/>
                <a:ea typeface="Calibri"/>
                <a:cs typeface="Calibri"/>
                <a:sym typeface="Calibri"/>
              </a:rPr>
              <a:t>Dar clic derecho en la fotografía y seleccionar “Recortar”, y realizar el recorte a necesidad, hasta que quede a proporción del ejemplo.</a:t>
            </a:r>
            <a:endParaRPr/>
          </a:p>
        </p:txBody>
      </p:sp>
      <p:cxnSp>
        <p:nvCxnSpPr>
          <p:cNvPr id="185" name="Google Shape;185;p13"/>
          <p:cNvCxnSpPr/>
          <p:nvPr/>
        </p:nvCxnSpPr>
        <p:spPr>
          <a:xfrm rot="-5400000" flipH="1">
            <a:off x="-129879" y="-1199371"/>
            <a:ext cx="1450500" cy="732300"/>
          </a:xfrm>
          <a:prstGeom prst="bentConnector3">
            <a:avLst>
              <a:gd name="adj1" fmla="val 49995"/>
            </a:avLst>
          </a:prstGeom>
          <a:noFill/>
          <a:ln w="9525" cap="flat" cmpd="sng">
            <a:solidFill>
              <a:schemeClr val="accent1"/>
            </a:solidFill>
            <a:prstDash val="solid"/>
            <a:miter lim="800000"/>
            <a:headEnd type="none" w="sm" len="sm"/>
            <a:tailEnd type="triangle" w="med" len="med"/>
          </a:ln>
        </p:spPr>
      </p:cxnSp>
      <p:pic>
        <p:nvPicPr>
          <p:cNvPr id="186" name="Google Shape;186;p13"/>
          <p:cNvPicPr preferRelativeResize="0"/>
          <p:nvPr/>
        </p:nvPicPr>
        <p:blipFill rotWithShape="1">
          <a:blip r:embed="rId3">
            <a:alphaModFix/>
          </a:blip>
          <a:srcRect l="13758" t="-197" r="27099" b="197"/>
          <a:stretch/>
        </p:blipFill>
        <p:spPr>
          <a:xfrm>
            <a:off x="1" y="-13514"/>
            <a:ext cx="12192000" cy="6871513"/>
          </a:xfrm>
          <a:prstGeom prst="rect">
            <a:avLst/>
          </a:prstGeom>
          <a:noFill/>
          <a:ln>
            <a:noFill/>
          </a:ln>
        </p:spPr>
      </p:pic>
      <p:sp>
        <p:nvSpPr>
          <p:cNvPr id="187" name="Google Shape;187;p13"/>
          <p:cNvSpPr txBox="1"/>
          <p:nvPr/>
        </p:nvSpPr>
        <p:spPr>
          <a:xfrm>
            <a:off x="7648985" y="-2161604"/>
            <a:ext cx="4111215" cy="147732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ES" sz="1800" b="1">
                <a:solidFill>
                  <a:schemeClr val="dk1"/>
                </a:solidFill>
                <a:latin typeface="Calibri"/>
                <a:ea typeface="Calibri"/>
                <a:cs typeface="Calibri"/>
                <a:sym typeface="Calibri"/>
              </a:rPr>
              <a:t>Lamina, separador de temas</a:t>
            </a:r>
            <a:endParaRPr sz="1800">
              <a:solidFill>
                <a:schemeClr val="dk1"/>
              </a:solidFill>
              <a:latin typeface="Calibri"/>
              <a:ea typeface="Calibri"/>
              <a:cs typeface="Calibri"/>
              <a:sym typeface="Calibri"/>
            </a:endParaRPr>
          </a:p>
          <a:p>
            <a:pPr marL="457200" marR="0" lvl="0" indent="-457200" algn="just" rtl="0">
              <a:spcBef>
                <a:spcPts val="0"/>
              </a:spcBef>
              <a:spcAft>
                <a:spcPts val="0"/>
              </a:spcAft>
              <a:buClr>
                <a:schemeClr val="dk1"/>
              </a:buClr>
              <a:buSzPts val="1800"/>
              <a:buFont typeface="Calibri"/>
              <a:buAutoNum type="alphaLcParenR"/>
            </a:pPr>
            <a:r>
              <a:rPr lang="es-ES" sz="1800">
                <a:solidFill>
                  <a:schemeClr val="dk1"/>
                </a:solidFill>
                <a:latin typeface="Calibri"/>
                <a:ea typeface="Calibri"/>
                <a:cs typeface="Calibri"/>
                <a:sym typeface="Calibri"/>
              </a:rPr>
              <a:t>Títulos y subtítulos: Se debe usar la tipografía Helvética, estar en negrilla, color blanco, con sombra y con el espacio entre caracteres, “Estrecho”.</a:t>
            </a:r>
            <a:endParaRPr/>
          </a:p>
        </p:txBody>
      </p:sp>
      <p:cxnSp>
        <p:nvCxnSpPr>
          <p:cNvPr id="188" name="Google Shape;188;p13"/>
          <p:cNvCxnSpPr/>
          <p:nvPr/>
        </p:nvCxnSpPr>
        <p:spPr>
          <a:xfrm rot="-5400000" flipH="1">
            <a:off x="7370535" y="-1060343"/>
            <a:ext cx="1091400" cy="890100"/>
          </a:xfrm>
          <a:prstGeom prst="bentConnector3">
            <a:avLst>
              <a:gd name="adj1" fmla="val 50005"/>
            </a:avLst>
          </a:prstGeom>
          <a:noFill/>
          <a:ln w="9525" cap="flat" cmpd="sng">
            <a:solidFill>
              <a:schemeClr val="accent1"/>
            </a:solidFill>
            <a:prstDash val="solid"/>
            <a:miter lim="800000"/>
            <a:headEnd type="none" w="sm" len="sm"/>
            <a:tailEnd type="triangle" w="med" len="med"/>
          </a:ln>
        </p:spPr>
      </p:cxnSp>
      <p:pic>
        <p:nvPicPr>
          <p:cNvPr id="189" name="Google Shape;189;p13"/>
          <p:cNvPicPr preferRelativeResize="0"/>
          <p:nvPr/>
        </p:nvPicPr>
        <p:blipFill rotWithShape="1">
          <a:blip r:embed="rId4">
            <a:alphaModFix/>
          </a:blip>
          <a:srcRect/>
          <a:stretch/>
        </p:blipFill>
        <p:spPr>
          <a:xfrm>
            <a:off x="11278" y="0"/>
            <a:ext cx="12180722" cy="6850799"/>
          </a:xfrm>
          <a:prstGeom prst="rect">
            <a:avLst/>
          </a:prstGeom>
          <a:noFill/>
          <a:ln>
            <a:noFill/>
          </a:ln>
        </p:spPr>
      </p:pic>
      <p:sp>
        <p:nvSpPr>
          <p:cNvPr id="190" name="Google Shape;190;p13"/>
          <p:cNvSpPr txBox="1"/>
          <p:nvPr/>
        </p:nvSpPr>
        <p:spPr>
          <a:xfrm>
            <a:off x="4934475" y="2767280"/>
            <a:ext cx="7257525" cy="1323439"/>
          </a:xfrm>
          <a:prstGeom prst="rect">
            <a:avLst/>
          </a:prstGeom>
          <a:noFill/>
          <a:ln>
            <a:noFill/>
          </a:ln>
        </p:spPr>
        <p:txBody>
          <a:bodyPr spcFirstLastPara="1" wrap="square" lIns="91425" tIns="45700" rIns="91425" bIns="45700" anchor="t" anchorCtr="0">
            <a:spAutoFit/>
          </a:bodyPr>
          <a:lstStyle/>
          <a:p>
            <a:pPr marL="2286000" marR="0" lvl="5" indent="0" algn="just" rtl="0">
              <a:spcBef>
                <a:spcPts val="0"/>
              </a:spcBef>
              <a:spcAft>
                <a:spcPts val="0"/>
              </a:spcAft>
              <a:buNone/>
            </a:pPr>
            <a:r>
              <a:rPr lang="es-ES" sz="4000" b="1" i="0" u="none" strike="noStrike" cap="none">
                <a:solidFill>
                  <a:schemeClr val="lt1"/>
                </a:solidFill>
                <a:latin typeface="Helvetica Neue"/>
                <a:ea typeface="Helvetica Neue"/>
                <a:cs typeface="Helvetica Neue"/>
                <a:sym typeface="Helvetica Neue"/>
              </a:rPr>
              <a:t>OBJETIVOS INSTITUCIONALES</a:t>
            </a:r>
            <a:endParaRPr sz="4000" b="1" i="0" u="none" strike="noStrike" cap="none">
              <a:solidFill>
                <a:schemeClr val="lt1"/>
              </a:solidFill>
              <a:latin typeface="Helvetica Neue"/>
              <a:ea typeface="Helvetica Neue"/>
              <a:cs typeface="Helvetica Neue"/>
              <a:sym typeface="Helvetica Neue"/>
            </a:endParaRPr>
          </a:p>
        </p:txBody>
      </p:sp>
    </p:spTree>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255</TotalTime>
  <Words>1957</Words>
  <Application>Microsoft Office PowerPoint</Application>
  <PresentationFormat>Panorámica</PresentationFormat>
  <Paragraphs>159</Paragraphs>
  <Slides>17</Slides>
  <Notes>14</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17</vt:i4>
      </vt:variant>
    </vt:vector>
  </HeadingPairs>
  <TitlesOfParts>
    <vt:vector size="22" baseType="lpstr">
      <vt:lpstr>Calibri</vt:lpstr>
      <vt:lpstr>Arial</vt:lpstr>
      <vt:lpstr>Wingdings</vt:lpstr>
      <vt:lpstr>Helvetica Neue</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Office User</dc:creator>
  <cp:lastModifiedBy>RAMON ROMAN BOHORQUEZ RENDON</cp:lastModifiedBy>
  <cp:revision>8</cp:revision>
  <dcterms:created xsi:type="dcterms:W3CDTF">2022-02-04T18:09:39Z</dcterms:created>
  <dcterms:modified xsi:type="dcterms:W3CDTF">2026-04-13T17:35:27Z</dcterms:modified>
</cp:coreProperties>
</file>